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notesMasterIdLst>
    <p:notesMasterId r:id="rId37"/>
  </p:notesMasterIdLst>
  <p:handoutMasterIdLst>
    <p:handoutMasterId r:id="rId38"/>
  </p:handoutMasterIdLst>
  <p:sldIdLst>
    <p:sldId id="273" r:id="rId2"/>
    <p:sldId id="266" r:id="rId3"/>
    <p:sldId id="297" r:id="rId4"/>
    <p:sldId id="275" r:id="rId5"/>
    <p:sldId id="276" r:id="rId6"/>
    <p:sldId id="277" r:id="rId7"/>
    <p:sldId id="279" r:id="rId8"/>
    <p:sldId id="278" r:id="rId9"/>
    <p:sldId id="280" r:id="rId10"/>
    <p:sldId id="281" r:id="rId11"/>
    <p:sldId id="298" r:id="rId12"/>
    <p:sldId id="283" r:id="rId13"/>
    <p:sldId id="282" r:id="rId14"/>
    <p:sldId id="284" r:id="rId15"/>
    <p:sldId id="285" r:id="rId16"/>
    <p:sldId id="286" r:id="rId17"/>
    <p:sldId id="289" r:id="rId18"/>
    <p:sldId id="288" r:id="rId19"/>
    <p:sldId id="290" r:id="rId20"/>
    <p:sldId id="291" r:id="rId21"/>
    <p:sldId id="287" r:id="rId22"/>
    <p:sldId id="292" r:id="rId23"/>
    <p:sldId id="293" r:id="rId24"/>
    <p:sldId id="294" r:id="rId25"/>
    <p:sldId id="295" r:id="rId26"/>
    <p:sldId id="296" r:id="rId27"/>
    <p:sldId id="299" r:id="rId28"/>
    <p:sldId id="300" r:id="rId29"/>
    <p:sldId id="302" r:id="rId30"/>
    <p:sldId id="303" r:id="rId31"/>
    <p:sldId id="301" r:id="rId32"/>
    <p:sldId id="305" r:id="rId33"/>
    <p:sldId id="306" r:id="rId34"/>
    <p:sldId id="304" r:id="rId35"/>
    <p:sldId id="307" r:id="rId36"/>
  </p:sldIdLst>
  <p:sldSz cx="9144000" cy="6858000" type="screen4x3"/>
  <p:notesSz cx="7023100" cy="93091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5613" indent="1588" algn="l" rtl="0" fontAlgn="base">
      <a:spcBef>
        <a:spcPct val="0"/>
      </a:spcBef>
      <a:spcAft>
        <a:spcPct val="0"/>
      </a:spcAft>
      <a:defRPr kern="1200">
        <a:solidFill>
          <a:schemeClr val="tx1"/>
        </a:solidFill>
        <a:latin typeface="Arial" pitchFamily="34" charset="0"/>
        <a:ea typeface="+mn-ea"/>
        <a:cs typeface="Arial" pitchFamily="34" charset="0"/>
      </a:defRPr>
    </a:lvl2pPr>
    <a:lvl3pPr marL="912813" indent="1588" algn="l" rtl="0" fontAlgn="base">
      <a:spcBef>
        <a:spcPct val="0"/>
      </a:spcBef>
      <a:spcAft>
        <a:spcPct val="0"/>
      </a:spcAft>
      <a:defRPr kern="1200">
        <a:solidFill>
          <a:schemeClr val="tx1"/>
        </a:solidFill>
        <a:latin typeface="Arial" pitchFamily="34" charset="0"/>
        <a:ea typeface="+mn-ea"/>
        <a:cs typeface="Arial" pitchFamily="34" charset="0"/>
      </a:defRPr>
    </a:lvl3pPr>
    <a:lvl4pPr marL="1370013" indent="1588" algn="l" rtl="0" fontAlgn="base">
      <a:spcBef>
        <a:spcPct val="0"/>
      </a:spcBef>
      <a:spcAft>
        <a:spcPct val="0"/>
      </a:spcAft>
      <a:defRPr kern="1200">
        <a:solidFill>
          <a:schemeClr val="tx1"/>
        </a:solidFill>
        <a:latin typeface="Arial" pitchFamily="34" charset="0"/>
        <a:ea typeface="+mn-ea"/>
        <a:cs typeface="Arial" pitchFamily="34" charset="0"/>
      </a:defRPr>
    </a:lvl4pPr>
    <a:lvl5pPr marL="1827213" indent="1588"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33"/>
    <a:srgbClr val="800000"/>
    <a:srgbClr val="99CCFF"/>
    <a:srgbClr val="0000CC"/>
    <a:srgbClr val="0099FF"/>
    <a:srgbClr val="00FF00"/>
    <a:srgbClr val="FFFF00"/>
    <a:srgbClr val="0066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5" d="100"/>
          <a:sy n="75" d="100"/>
        </p:scale>
        <p:origin x="-930" y="-6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0"/>
            <a:ext cx="3043238"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defTabSz="933450">
              <a:defRPr sz="1200">
                <a:latin typeface="Arial" charset="0"/>
                <a:cs typeface="Arial" charset="0"/>
              </a:defRPr>
            </a:lvl1pPr>
          </a:lstStyle>
          <a:p>
            <a:pPr>
              <a:defRPr/>
            </a:pPr>
            <a:endParaRPr lang="en-US"/>
          </a:p>
        </p:txBody>
      </p:sp>
      <p:sp>
        <p:nvSpPr>
          <p:cNvPr id="40963" name="Rectangle 3"/>
          <p:cNvSpPr>
            <a:spLocks noGrp="1" noChangeArrowheads="1"/>
          </p:cNvSpPr>
          <p:nvPr>
            <p:ph type="dt" sz="quarter" idx="1"/>
          </p:nvPr>
        </p:nvSpPr>
        <p:spPr bwMode="auto">
          <a:xfrm>
            <a:off x="3978275" y="0"/>
            <a:ext cx="3043238" cy="465138"/>
          </a:xfrm>
          <a:prstGeom prst="rect">
            <a:avLst/>
          </a:prstGeom>
          <a:noFill/>
          <a:ln w="9525">
            <a:noFill/>
            <a:miter lim="800000"/>
            <a:headEnd/>
            <a:tailEnd/>
          </a:ln>
          <a:effectLst/>
        </p:spPr>
        <p:txBody>
          <a:bodyPr vert="horz" wrap="square" lIns="93324" tIns="46662" rIns="93324" bIns="46662" numCol="1" anchor="t" anchorCtr="0" compatLnSpc="1">
            <a:prstTxWarp prst="textNoShape">
              <a:avLst/>
            </a:prstTxWarp>
          </a:bodyPr>
          <a:lstStyle>
            <a:lvl1pPr algn="r" defTabSz="933450">
              <a:defRPr sz="1200">
                <a:latin typeface="Arial" charset="0"/>
                <a:cs typeface="Arial" charset="0"/>
              </a:defRPr>
            </a:lvl1pPr>
          </a:lstStyle>
          <a:p>
            <a:pPr>
              <a:defRPr/>
            </a:pPr>
            <a:endParaRPr lang="en-US"/>
          </a:p>
        </p:txBody>
      </p:sp>
      <p:sp>
        <p:nvSpPr>
          <p:cNvPr id="40964" name="Rectangle 4"/>
          <p:cNvSpPr>
            <a:spLocks noGrp="1" noChangeArrowheads="1"/>
          </p:cNvSpPr>
          <p:nvPr>
            <p:ph type="ftr" sz="quarter" idx="2"/>
          </p:nvPr>
        </p:nvSpPr>
        <p:spPr bwMode="auto">
          <a:xfrm>
            <a:off x="0" y="8842375"/>
            <a:ext cx="3043238" cy="465138"/>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defTabSz="933450">
              <a:defRPr sz="1200">
                <a:latin typeface="Arial" charset="0"/>
                <a:cs typeface="Arial" charset="0"/>
              </a:defRPr>
            </a:lvl1pPr>
          </a:lstStyle>
          <a:p>
            <a:pPr>
              <a:defRPr/>
            </a:pPr>
            <a:endParaRPr lang="en-US"/>
          </a:p>
        </p:txBody>
      </p:sp>
      <p:sp>
        <p:nvSpPr>
          <p:cNvPr id="40965" name="Rectangle 5"/>
          <p:cNvSpPr>
            <a:spLocks noGrp="1" noChangeArrowheads="1"/>
          </p:cNvSpPr>
          <p:nvPr>
            <p:ph type="sldNum" sz="quarter" idx="3"/>
          </p:nvPr>
        </p:nvSpPr>
        <p:spPr bwMode="auto">
          <a:xfrm>
            <a:off x="3978275" y="8842375"/>
            <a:ext cx="3043238" cy="465138"/>
          </a:xfrm>
          <a:prstGeom prst="rect">
            <a:avLst/>
          </a:prstGeom>
          <a:noFill/>
          <a:ln w="9525">
            <a:noFill/>
            <a:miter lim="800000"/>
            <a:headEnd/>
            <a:tailEnd/>
          </a:ln>
          <a:effectLst/>
        </p:spPr>
        <p:txBody>
          <a:bodyPr vert="horz" wrap="square" lIns="93324" tIns="46662" rIns="93324" bIns="46662" numCol="1" anchor="b" anchorCtr="0" compatLnSpc="1">
            <a:prstTxWarp prst="textNoShape">
              <a:avLst/>
            </a:prstTxWarp>
          </a:bodyPr>
          <a:lstStyle>
            <a:lvl1pPr algn="r" defTabSz="933450">
              <a:defRPr sz="1200">
                <a:latin typeface="Arial" charset="0"/>
                <a:cs typeface="Arial" charset="0"/>
              </a:defRPr>
            </a:lvl1pPr>
          </a:lstStyle>
          <a:p>
            <a:pPr>
              <a:defRPr/>
            </a:pPr>
            <a:fld id="{A592A442-DFD8-4220-B65D-2C932F0853BD}"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6018" name="Rectangle 2"/>
          <p:cNvSpPr>
            <a:spLocks noGrp="1" noChangeArrowheads="1"/>
          </p:cNvSpPr>
          <p:nvPr>
            <p:ph type="hdr" sz="quarter"/>
          </p:nvPr>
        </p:nvSpPr>
        <p:spPr bwMode="auto">
          <a:xfrm>
            <a:off x="0" y="0"/>
            <a:ext cx="3043238"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86019" name="Rectangle 3"/>
          <p:cNvSpPr>
            <a:spLocks noGrp="1" noChangeArrowheads="1"/>
          </p:cNvSpPr>
          <p:nvPr>
            <p:ph type="dt" idx="1"/>
          </p:nvPr>
        </p:nvSpPr>
        <p:spPr bwMode="auto">
          <a:xfrm>
            <a:off x="3978275" y="0"/>
            <a:ext cx="3043238"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30724" name="Rectangle 4"/>
          <p:cNvSpPr>
            <a:spLocks noGrp="1" noRot="1" noChangeAspect="1" noChangeArrowheads="1" noTextEdit="1"/>
          </p:cNvSpPr>
          <p:nvPr>
            <p:ph type="sldImg" idx="2"/>
          </p:nvPr>
        </p:nvSpPr>
        <p:spPr bwMode="auto">
          <a:xfrm>
            <a:off x="1184275" y="698500"/>
            <a:ext cx="4654550" cy="3490913"/>
          </a:xfrm>
          <a:prstGeom prst="rect">
            <a:avLst/>
          </a:prstGeom>
          <a:noFill/>
          <a:ln w="9525">
            <a:solidFill>
              <a:srgbClr val="000000"/>
            </a:solidFill>
            <a:miter lim="800000"/>
            <a:headEnd/>
            <a:tailEnd/>
          </a:ln>
        </p:spPr>
      </p:sp>
      <p:sp>
        <p:nvSpPr>
          <p:cNvPr id="86021" name="Rectangle 5"/>
          <p:cNvSpPr>
            <a:spLocks noGrp="1" noChangeArrowheads="1"/>
          </p:cNvSpPr>
          <p:nvPr>
            <p:ph type="body" sz="quarter" idx="3"/>
          </p:nvPr>
        </p:nvSpPr>
        <p:spPr bwMode="auto">
          <a:xfrm>
            <a:off x="701675" y="4421188"/>
            <a:ext cx="5619750" cy="41894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86022" name="Rectangle 6"/>
          <p:cNvSpPr>
            <a:spLocks noGrp="1" noChangeArrowheads="1"/>
          </p:cNvSpPr>
          <p:nvPr>
            <p:ph type="ftr" sz="quarter" idx="4"/>
          </p:nvPr>
        </p:nvSpPr>
        <p:spPr bwMode="auto">
          <a:xfrm>
            <a:off x="0" y="8842375"/>
            <a:ext cx="3043238"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86023" name="Rectangle 7"/>
          <p:cNvSpPr>
            <a:spLocks noGrp="1" noChangeArrowheads="1"/>
          </p:cNvSpPr>
          <p:nvPr>
            <p:ph type="sldNum" sz="quarter" idx="5"/>
          </p:nvPr>
        </p:nvSpPr>
        <p:spPr bwMode="auto">
          <a:xfrm>
            <a:off x="3978275" y="8842375"/>
            <a:ext cx="3043238"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4CD050BD-E7F4-43E3-BD0F-2543FE148F7B}"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200" kern="1200">
        <a:solidFill>
          <a:schemeClr val="tx1"/>
        </a:solidFill>
        <a:latin typeface="Arial" charset="0"/>
        <a:ea typeface="+mn-ea"/>
        <a:cs typeface="Arial" charset="0"/>
      </a:defRPr>
    </a:lvl1pPr>
    <a:lvl2pPr marL="455613" algn="l" defTabSz="912813" rtl="0" eaLnBrk="0" fontAlgn="base" hangingPunct="0">
      <a:spcBef>
        <a:spcPct val="30000"/>
      </a:spcBef>
      <a:spcAft>
        <a:spcPct val="0"/>
      </a:spcAft>
      <a:defRPr sz="1200" kern="1200">
        <a:solidFill>
          <a:schemeClr val="tx1"/>
        </a:solidFill>
        <a:latin typeface="Arial" charset="0"/>
        <a:ea typeface="+mn-ea"/>
        <a:cs typeface="Arial" charset="0"/>
      </a:defRPr>
    </a:lvl2pPr>
    <a:lvl3pPr marL="912813" algn="l" defTabSz="912813" rtl="0" eaLnBrk="0" fontAlgn="base" hangingPunct="0">
      <a:spcBef>
        <a:spcPct val="30000"/>
      </a:spcBef>
      <a:spcAft>
        <a:spcPct val="0"/>
      </a:spcAft>
      <a:defRPr sz="1200" kern="1200">
        <a:solidFill>
          <a:schemeClr val="tx1"/>
        </a:solidFill>
        <a:latin typeface="Arial" charset="0"/>
        <a:ea typeface="+mn-ea"/>
        <a:cs typeface="Arial" charset="0"/>
      </a:defRPr>
    </a:lvl3pPr>
    <a:lvl4pPr marL="1370013" algn="l" defTabSz="912813" rtl="0" eaLnBrk="0" fontAlgn="base" hangingPunct="0">
      <a:spcBef>
        <a:spcPct val="30000"/>
      </a:spcBef>
      <a:spcAft>
        <a:spcPct val="0"/>
      </a:spcAft>
      <a:defRPr sz="1200" kern="1200">
        <a:solidFill>
          <a:schemeClr val="tx1"/>
        </a:solidFill>
        <a:latin typeface="Arial" charset="0"/>
        <a:ea typeface="+mn-ea"/>
        <a:cs typeface="Arial" charset="0"/>
      </a:defRPr>
    </a:lvl4pPr>
    <a:lvl5pPr marL="1827213" algn="l" defTabSz="912813"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927100"/>
            <a:ext cx="8991600" cy="4495800"/>
            <a:chOff x="0" y="584"/>
            <a:chExt cx="5664" cy="2832"/>
          </a:xfrm>
        </p:grpSpPr>
        <p:sp>
          <p:nvSpPr>
            <p:cNvPr id="5" name="AutoShape 3"/>
            <p:cNvSpPr>
              <a:spLocks noChangeArrowheads="1"/>
            </p:cNvSpPr>
            <p:nvPr userDrawn="1"/>
          </p:nvSpPr>
          <p:spPr bwMode="auto">
            <a:xfrm>
              <a:off x="432" y="1304"/>
              <a:ext cx="4656" cy="2112"/>
            </a:xfrm>
            <a:prstGeom prst="roundRect">
              <a:avLst>
                <a:gd name="adj" fmla="val 16667"/>
              </a:avLst>
            </a:prstGeom>
            <a:noFill/>
            <a:ln w="50800">
              <a:solidFill>
                <a:schemeClr val="bg2"/>
              </a:solidFill>
              <a:round/>
              <a:headEnd/>
              <a:tailEnd/>
            </a:ln>
            <a:effectLst/>
          </p:spPr>
          <p:txBody>
            <a:bodyPr wrap="none" anchor="ctr"/>
            <a:lstStyle/>
            <a:p>
              <a:pPr algn="ctr">
                <a:defRPr/>
              </a:pPr>
              <a:endParaRPr lang="id-ID" sz="2400">
                <a:latin typeface="Times New Roman" pitchFamily="18" charset="0"/>
                <a:cs typeface="Arial" charset="0"/>
              </a:endParaRPr>
            </a:p>
          </p:txBody>
        </p:sp>
        <p:sp>
          <p:nvSpPr>
            <p:cNvPr id="6" name="Rectangle 4"/>
            <p:cNvSpPr>
              <a:spLocks noChangeArrowheads="1"/>
            </p:cNvSpPr>
            <p:nvPr userDrawn="1"/>
          </p:nvSpPr>
          <p:spPr bwMode="blackWhite">
            <a:xfrm>
              <a:off x="144" y="584"/>
              <a:ext cx="4512" cy="624"/>
            </a:xfrm>
            <a:prstGeom prst="rect">
              <a:avLst/>
            </a:prstGeom>
            <a:solidFill>
              <a:schemeClr val="bg1"/>
            </a:solidFill>
            <a:ln w="57150">
              <a:solidFill>
                <a:schemeClr val="bg2"/>
              </a:solidFill>
              <a:miter lim="800000"/>
              <a:headEnd/>
              <a:tailEnd/>
            </a:ln>
            <a:effectLst/>
          </p:spPr>
          <p:txBody>
            <a:bodyPr wrap="none" anchor="ctr"/>
            <a:lstStyle/>
            <a:p>
              <a:pPr algn="ctr">
                <a:defRPr/>
              </a:pPr>
              <a:endParaRPr lang="id-ID" sz="2400">
                <a:latin typeface="Times New Roman" pitchFamily="18" charset="0"/>
                <a:cs typeface="Arial" charset="0"/>
              </a:endParaRPr>
            </a:p>
          </p:txBody>
        </p:sp>
        <p:sp>
          <p:nvSpPr>
            <p:cNvPr id="7" name="AutoShape 5"/>
            <p:cNvSpPr>
              <a:spLocks noChangeArrowheads="1"/>
            </p:cNvSpPr>
            <p:nvPr userDrawn="1"/>
          </p:nvSpPr>
          <p:spPr bwMode="blackWhite">
            <a:xfrm>
              <a:off x="0" y="872"/>
              <a:ext cx="5664" cy="1152"/>
            </a:xfrm>
            <a:custGeom>
              <a:avLst/>
              <a:gdLst>
                <a:gd name="G0" fmla="+- 1000 0 0"/>
                <a:gd name="G1" fmla="+- 1000 0 0"/>
                <a:gd name="G2" fmla="+- G0 0 G1"/>
                <a:gd name="G3" fmla="*/ G1 1 2"/>
                <a:gd name="G4" fmla="+- G0 0 G3"/>
                <a:gd name="T0" fmla="*/ 0 w 1000"/>
                <a:gd name="T1" fmla="*/ 0 h 1000"/>
                <a:gd name="T2" fmla="*/ G4 w 1000"/>
                <a:gd name="T3" fmla="*/ G1 h 1000"/>
              </a:gdLst>
              <a:ahLst/>
              <a:cxnLst>
                <a:cxn ang="0">
                  <a:pos x="0" y="0"/>
                </a:cxn>
                <a:cxn ang="0">
                  <a:pos x="4416" y="0"/>
                </a:cxn>
                <a:cxn ang="0">
                  <a:pos x="4917" y="500"/>
                </a:cxn>
                <a:cxn ang="0">
                  <a:pos x="4417" y="1000"/>
                </a:cxn>
                <a:cxn ang="0">
                  <a:pos x="0" y="1000"/>
                </a:cxn>
              </a:cxnLst>
              <a:rect l="T0" t="T1" r="T2" b="T3"/>
              <a:pathLst>
                <a:path w="4917" h="1000">
                  <a:moveTo>
                    <a:pt x="0" y="0"/>
                  </a:moveTo>
                  <a:lnTo>
                    <a:pt x="4416" y="0"/>
                  </a:lnTo>
                  <a:cubicBezTo>
                    <a:pt x="4693" y="0"/>
                    <a:pt x="4917" y="223"/>
                    <a:pt x="4917" y="500"/>
                  </a:cubicBezTo>
                  <a:cubicBezTo>
                    <a:pt x="4917" y="776"/>
                    <a:pt x="4693" y="999"/>
                    <a:pt x="4417" y="1000"/>
                  </a:cubicBezTo>
                  <a:lnTo>
                    <a:pt x="0" y="1000"/>
                  </a:lnTo>
                  <a:close/>
                </a:path>
              </a:pathLst>
            </a:custGeom>
            <a:solidFill>
              <a:schemeClr val="folHlink"/>
            </a:solidFill>
            <a:ln w="9525">
              <a:noFill/>
              <a:miter lim="800000"/>
              <a:headEnd/>
              <a:tailEnd/>
            </a:ln>
          </p:spPr>
          <p:txBody>
            <a:bodyPr/>
            <a:lstStyle/>
            <a:p>
              <a:pPr>
                <a:defRPr/>
              </a:pPr>
              <a:endParaRPr lang="id-ID" sz="2400">
                <a:latin typeface="Times New Roman" pitchFamily="18" charset="0"/>
                <a:cs typeface="Arial" charset="0"/>
              </a:endParaRPr>
            </a:p>
          </p:txBody>
        </p:sp>
        <p:sp>
          <p:nvSpPr>
            <p:cNvPr id="8" name="Line 6"/>
            <p:cNvSpPr>
              <a:spLocks noChangeShapeType="1"/>
            </p:cNvSpPr>
            <p:nvPr userDrawn="1"/>
          </p:nvSpPr>
          <p:spPr bwMode="auto">
            <a:xfrm>
              <a:off x="0" y="1928"/>
              <a:ext cx="5232" cy="0"/>
            </a:xfrm>
            <a:prstGeom prst="line">
              <a:avLst/>
            </a:prstGeom>
            <a:noFill/>
            <a:ln w="50800">
              <a:solidFill>
                <a:schemeClr val="bg1"/>
              </a:solidFill>
              <a:round/>
              <a:headEnd/>
              <a:tailEnd/>
            </a:ln>
            <a:effectLst/>
          </p:spPr>
          <p:txBody>
            <a:bodyPr/>
            <a:lstStyle/>
            <a:p>
              <a:pPr>
                <a:defRPr/>
              </a:pPr>
              <a:endParaRPr lang="id-ID">
                <a:latin typeface="Arial" charset="0"/>
                <a:cs typeface="Arial" charset="0"/>
              </a:endParaRPr>
            </a:p>
          </p:txBody>
        </p:sp>
      </p:grpSp>
      <p:sp>
        <p:nvSpPr>
          <p:cNvPr id="38919" name="Rectangle 7"/>
          <p:cNvSpPr>
            <a:spLocks noGrp="1" noChangeArrowheads="1"/>
          </p:cNvSpPr>
          <p:nvPr>
            <p:ph type="ctrTitle"/>
          </p:nvPr>
        </p:nvSpPr>
        <p:spPr>
          <a:xfrm>
            <a:off x="228600" y="1427163"/>
            <a:ext cx="8077200" cy="1609725"/>
          </a:xfrm>
        </p:spPr>
        <p:txBody>
          <a:bodyPr/>
          <a:lstStyle>
            <a:lvl1pPr>
              <a:defRPr sz="3600"/>
            </a:lvl1pPr>
          </a:lstStyle>
          <a:p>
            <a:r>
              <a:rPr lang="en-US"/>
              <a:t>Click to edit Master title style</a:t>
            </a:r>
          </a:p>
        </p:txBody>
      </p:sp>
      <p:sp>
        <p:nvSpPr>
          <p:cNvPr id="38920" name="Rectangle 8"/>
          <p:cNvSpPr>
            <a:spLocks noGrp="1" noChangeArrowheads="1"/>
          </p:cNvSpPr>
          <p:nvPr>
            <p:ph type="subTitle" idx="1"/>
          </p:nvPr>
        </p:nvSpPr>
        <p:spPr>
          <a:xfrm>
            <a:off x="1066800" y="3441700"/>
            <a:ext cx="6629400" cy="1676400"/>
          </a:xfrm>
        </p:spPr>
        <p:txBody>
          <a:bodyPr/>
          <a:lstStyle>
            <a:lvl1pPr marL="0" indent="0">
              <a:buFont typeface="Wingdings" pitchFamily="2" charset="2"/>
              <a:buNone/>
              <a:defRPr/>
            </a:lvl1pPr>
          </a:lstStyle>
          <a:p>
            <a:r>
              <a:rPr lang="en-US"/>
              <a:t>Click to edit Master subtitle style</a:t>
            </a:r>
          </a:p>
        </p:txBody>
      </p:sp>
      <p:sp>
        <p:nvSpPr>
          <p:cNvPr id="9" name="Rectangle 9"/>
          <p:cNvSpPr>
            <a:spLocks noGrp="1" noChangeArrowheads="1"/>
          </p:cNvSpPr>
          <p:nvPr>
            <p:ph type="dt" sz="half" idx="10"/>
          </p:nvPr>
        </p:nvSpPr>
        <p:spPr>
          <a:xfrm>
            <a:off x="457200" y="6248400"/>
            <a:ext cx="2133600" cy="471488"/>
          </a:xfrm>
        </p:spPr>
        <p:txBody>
          <a:bodyPr/>
          <a:lstStyle>
            <a:lvl1pPr>
              <a:defRPr/>
            </a:lvl1pPr>
          </a:lstStyle>
          <a:p>
            <a:endParaRPr lang="id-ID"/>
          </a:p>
        </p:txBody>
      </p:sp>
      <p:sp>
        <p:nvSpPr>
          <p:cNvPr id="10" name="Rectangle 10"/>
          <p:cNvSpPr>
            <a:spLocks noGrp="1" noChangeArrowheads="1"/>
          </p:cNvSpPr>
          <p:nvPr>
            <p:ph type="ftr" sz="quarter" idx="11"/>
          </p:nvPr>
        </p:nvSpPr>
        <p:spPr>
          <a:xfrm>
            <a:off x="3124200" y="6253163"/>
            <a:ext cx="2895600" cy="457200"/>
          </a:xfrm>
        </p:spPr>
        <p:txBody>
          <a:bodyPr/>
          <a:lstStyle>
            <a:lvl1pPr>
              <a:defRPr/>
            </a:lvl1pPr>
          </a:lstStyle>
          <a:p>
            <a:endParaRPr lang="id-ID"/>
          </a:p>
        </p:txBody>
      </p:sp>
      <p:sp>
        <p:nvSpPr>
          <p:cNvPr id="11" name="Rectangle 11"/>
          <p:cNvSpPr>
            <a:spLocks noGrp="1" noChangeArrowheads="1"/>
          </p:cNvSpPr>
          <p:nvPr>
            <p:ph type="sldNum" sz="quarter" idx="12"/>
          </p:nvPr>
        </p:nvSpPr>
        <p:spPr>
          <a:xfrm>
            <a:off x="6553200" y="6248400"/>
            <a:ext cx="2133600" cy="471488"/>
          </a:xfrm>
        </p:spPr>
        <p:txBody>
          <a:bodyPr/>
          <a:lstStyle>
            <a:lvl1pPr>
              <a:defRPr/>
            </a:lvl1pPr>
          </a:lstStyle>
          <a:p>
            <a:fld id="{5A8E5A98-7E48-4F2F-AC8C-0892F55B6008}"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Rectangle 8"/>
          <p:cNvSpPr>
            <a:spLocks noGrp="1" noChangeArrowheads="1"/>
          </p:cNvSpPr>
          <p:nvPr>
            <p:ph type="dt" sz="half" idx="10"/>
          </p:nvPr>
        </p:nvSpPr>
        <p:spPr>
          <a:ln/>
        </p:spPr>
        <p:txBody>
          <a:bodyPr/>
          <a:lstStyle>
            <a:lvl1pPr>
              <a:defRPr/>
            </a:lvl1pPr>
          </a:lstStyle>
          <a:p>
            <a:endParaRPr lang="id-ID"/>
          </a:p>
        </p:txBody>
      </p:sp>
      <p:sp>
        <p:nvSpPr>
          <p:cNvPr id="5" name="Rectangle 9"/>
          <p:cNvSpPr>
            <a:spLocks noGrp="1" noChangeArrowheads="1"/>
          </p:cNvSpPr>
          <p:nvPr>
            <p:ph type="ftr" sz="quarter" idx="11"/>
          </p:nvPr>
        </p:nvSpPr>
        <p:spPr>
          <a:ln/>
        </p:spPr>
        <p:txBody>
          <a:bodyPr/>
          <a:lstStyle>
            <a:lvl1pPr>
              <a:defRPr/>
            </a:lvl1pPr>
          </a:lstStyle>
          <a:p>
            <a:endParaRPr lang="id-ID"/>
          </a:p>
        </p:txBody>
      </p:sp>
      <p:sp>
        <p:nvSpPr>
          <p:cNvPr id="6" name="Rectangle 10"/>
          <p:cNvSpPr>
            <a:spLocks noGrp="1" noChangeArrowheads="1"/>
          </p:cNvSpPr>
          <p:nvPr>
            <p:ph type="sldNum" sz="quarter" idx="12"/>
          </p:nvPr>
        </p:nvSpPr>
        <p:spPr>
          <a:ln/>
        </p:spPr>
        <p:txBody>
          <a:bodyPr/>
          <a:lstStyle>
            <a:lvl1pPr>
              <a:defRPr/>
            </a:lvl1pPr>
          </a:lstStyle>
          <a:p>
            <a:fld id="{40060F2E-F519-4CE6-87B2-03F1DD072B10}"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50013" y="228600"/>
            <a:ext cx="2084387" cy="5791200"/>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195263" y="228600"/>
            <a:ext cx="610235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Rectangle 8"/>
          <p:cNvSpPr>
            <a:spLocks noGrp="1" noChangeArrowheads="1"/>
          </p:cNvSpPr>
          <p:nvPr>
            <p:ph type="dt" sz="half" idx="10"/>
          </p:nvPr>
        </p:nvSpPr>
        <p:spPr>
          <a:ln/>
        </p:spPr>
        <p:txBody>
          <a:bodyPr/>
          <a:lstStyle>
            <a:lvl1pPr>
              <a:defRPr/>
            </a:lvl1pPr>
          </a:lstStyle>
          <a:p>
            <a:endParaRPr lang="id-ID"/>
          </a:p>
        </p:txBody>
      </p:sp>
      <p:sp>
        <p:nvSpPr>
          <p:cNvPr id="5" name="Rectangle 9"/>
          <p:cNvSpPr>
            <a:spLocks noGrp="1" noChangeArrowheads="1"/>
          </p:cNvSpPr>
          <p:nvPr>
            <p:ph type="ftr" sz="quarter" idx="11"/>
          </p:nvPr>
        </p:nvSpPr>
        <p:spPr>
          <a:ln/>
        </p:spPr>
        <p:txBody>
          <a:bodyPr/>
          <a:lstStyle>
            <a:lvl1pPr>
              <a:defRPr/>
            </a:lvl1pPr>
          </a:lstStyle>
          <a:p>
            <a:endParaRPr lang="id-ID"/>
          </a:p>
        </p:txBody>
      </p:sp>
      <p:sp>
        <p:nvSpPr>
          <p:cNvPr id="6" name="Rectangle 10"/>
          <p:cNvSpPr>
            <a:spLocks noGrp="1" noChangeArrowheads="1"/>
          </p:cNvSpPr>
          <p:nvPr>
            <p:ph type="sldNum" sz="quarter" idx="12"/>
          </p:nvPr>
        </p:nvSpPr>
        <p:spPr>
          <a:ln/>
        </p:spPr>
        <p:txBody>
          <a:bodyPr/>
          <a:lstStyle>
            <a:lvl1pPr>
              <a:defRPr/>
            </a:lvl1pPr>
          </a:lstStyle>
          <a:p>
            <a:fld id="{F7D3DC83-6E04-4FDB-B236-E3DB3C5EC291}"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95263" y="228600"/>
            <a:ext cx="8015287" cy="609600"/>
          </a:xfrm>
        </p:spPr>
        <p:txBody>
          <a:bodyPr/>
          <a:lstStyle/>
          <a:p>
            <a:r>
              <a:rPr lang="en-US" smtClean="0"/>
              <a:t>Click to edit Master title style</a:t>
            </a:r>
            <a:endParaRPr lang="id-ID"/>
          </a:p>
        </p:txBody>
      </p:sp>
      <p:sp>
        <p:nvSpPr>
          <p:cNvPr id="3" name="Table Placeholder 2"/>
          <p:cNvSpPr>
            <a:spLocks noGrp="1"/>
          </p:cNvSpPr>
          <p:nvPr>
            <p:ph type="tbl" idx="1"/>
          </p:nvPr>
        </p:nvSpPr>
        <p:spPr>
          <a:xfrm>
            <a:off x="609600" y="1600200"/>
            <a:ext cx="7924800" cy="4419600"/>
          </a:xfrm>
        </p:spPr>
        <p:txBody>
          <a:bodyPr/>
          <a:lstStyle/>
          <a:p>
            <a:pPr lvl="0"/>
            <a:endParaRPr lang="id-ID" noProof="0" smtClean="0"/>
          </a:p>
        </p:txBody>
      </p:sp>
      <p:sp>
        <p:nvSpPr>
          <p:cNvPr id="4" name="Rectangle 8"/>
          <p:cNvSpPr>
            <a:spLocks noGrp="1" noChangeArrowheads="1"/>
          </p:cNvSpPr>
          <p:nvPr>
            <p:ph type="dt" sz="half" idx="10"/>
          </p:nvPr>
        </p:nvSpPr>
        <p:spPr>
          <a:ln/>
        </p:spPr>
        <p:txBody>
          <a:bodyPr/>
          <a:lstStyle>
            <a:lvl1pPr>
              <a:defRPr/>
            </a:lvl1pPr>
          </a:lstStyle>
          <a:p>
            <a:endParaRPr lang="id-ID"/>
          </a:p>
        </p:txBody>
      </p:sp>
      <p:sp>
        <p:nvSpPr>
          <p:cNvPr id="5" name="Rectangle 9"/>
          <p:cNvSpPr>
            <a:spLocks noGrp="1" noChangeArrowheads="1"/>
          </p:cNvSpPr>
          <p:nvPr>
            <p:ph type="ftr" sz="quarter" idx="11"/>
          </p:nvPr>
        </p:nvSpPr>
        <p:spPr>
          <a:ln/>
        </p:spPr>
        <p:txBody>
          <a:bodyPr/>
          <a:lstStyle>
            <a:lvl1pPr>
              <a:defRPr/>
            </a:lvl1pPr>
          </a:lstStyle>
          <a:p>
            <a:endParaRPr lang="id-ID"/>
          </a:p>
        </p:txBody>
      </p:sp>
      <p:sp>
        <p:nvSpPr>
          <p:cNvPr id="6" name="Rectangle 10"/>
          <p:cNvSpPr>
            <a:spLocks noGrp="1" noChangeArrowheads="1"/>
          </p:cNvSpPr>
          <p:nvPr>
            <p:ph type="sldNum" sz="quarter" idx="12"/>
          </p:nvPr>
        </p:nvSpPr>
        <p:spPr>
          <a:ln/>
        </p:spPr>
        <p:txBody>
          <a:bodyPr/>
          <a:lstStyle>
            <a:lvl1pPr>
              <a:defRPr/>
            </a:lvl1pPr>
          </a:lstStyle>
          <a:p>
            <a:fld id="{54A64BBC-3A5E-49F3-AC30-6A01E174FA53}"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Rectangle 8"/>
          <p:cNvSpPr>
            <a:spLocks noGrp="1" noChangeArrowheads="1"/>
          </p:cNvSpPr>
          <p:nvPr>
            <p:ph type="dt" sz="half" idx="10"/>
          </p:nvPr>
        </p:nvSpPr>
        <p:spPr>
          <a:ln/>
        </p:spPr>
        <p:txBody>
          <a:bodyPr/>
          <a:lstStyle>
            <a:lvl1pPr>
              <a:defRPr/>
            </a:lvl1pPr>
          </a:lstStyle>
          <a:p>
            <a:endParaRPr lang="id-ID"/>
          </a:p>
        </p:txBody>
      </p:sp>
      <p:sp>
        <p:nvSpPr>
          <p:cNvPr id="5" name="Rectangle 9"/>
          <p:cNvSpPr>
            <a:spLocks noGrp="1" noChangeArrowheads="1"/>
          </p:cNvSpPr>
          <p:nvPr>
            <p:ph type="ftr" sz="quarter" idx="11"/>
          </p:nvPr>
        </p:nvSpPr>
        <p:spPr>
          <a:ln/>
        </p:spPr>
        <p:txBody>
          <a:bodyPr/>
          <a:lstStyle>
            <a:lvl1pPr>
              <a:defRPr/>
            </a:lvl1pPr>
          </a:lstStyle>
          <a:p>
            <a:endParaRPr lang="id-ID"/>
          </a:p>
        </p:txBody>
      </p:sp>
      <p:sp>
        <p:nvSpPr>
          <p:cNvPr id="6" name="Rectangle 10"/>
          <p:cNvSpPr>
            <a:spLocks noGrp="1" noChangeArrowheads="1"/>
          </p:cNvSpPr>
          <p:nvPr>
            <p:ph type="sldNum" sz="quarter" idx="12"/>
          </p:nvPr>
        </p:nvSpPr>
        <p:spPr>
          <a:ln/>
        </p:spPr>
        <p:txBody>
          <a:bodyPr/>
          <a:lstStyle>
            <a:lvl1pPr>
              <a:defRPr/>
            </a:lvl1pPr>
          </a:lstStyle>
          <a:p>
            <a:fld id="{F1ED1250-52AC-44D6-BB76-909A09250AD5}"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id-ID"/>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8"/>
          <p:cNvSpPr>
            <a:spLocks noGrp="1" noChangeArrowheads="1"/>
          </p:cNvSpPr>
          <p:nvPr>
            <p:ph type="dt" sz="half" idx="10"/>
          </p:nvPr>
        </p:nvSpPr>
        <p:spPr>
          <a:ln/>
        </p:spPr>
        <p:txBody>
          <a:bodyPr/>
          <a:lstStyle>
            <a:lvl1pPr>
              <a:defRPr/>
            </a:lvl1pPr>
          </a:lstStyle>
          <a:p>
            <a:endParaRPr lang="id-ID"/>
          </a:p>
        </p:txBody>
      </p:sp>
      <p:sp>
        <p:nvSpPr>
          <p:cNvPr id="5" name="Rectangle 9"/>
          <p:cNvSpPr>
            <a:spLocks noGrp="1" noChangeArrowheads="1"/>
          </p:cNvSpPr>
          <p:nvPr>
            <p:ph type="ftr" sz="quarter" idx="11"/>
          </p:nvPr>
        </p:nvSpPr>
        <p:spPr>
          <a:ln/>
        </p:spPr>
        <p:txBody>
          <a:bodyPr/>
          <a:lstStyle>
            <a:lvl1pPr>
              <a:defRPr/>
            </a:lvl1pPr>
          </a:lstStyle>
          <a:p>
            <a:endParaRPr lang="id-ID"/>
          </a:p>
        </p:txBody>
      </p:sp>
      <p:sp>
        <p:nvSpPr>
          <p:cNvPr id="6" name="Rectangle 10"/>
          <p:cNvSpPr>
            <a:spLocks noGrp="1" noChangeArrowheads="1"/>
          </p:cNvSpPr>
          <p:nvPr>
            <p:ph type="sldNum" sz="quarter" idx="12"/>
          </p:nvPr>
        </p:nvSpPr>
        <p:spPr>
          <a:ln/>
        </p:spPr>
        <p:txBody>
          <a:bodyPr/>
          <a:lstStyle>
            <a:lvl1pPr>
              <a:defRPr/>
            </a:lvl1pPr>
          </a:lstStyle>
          <a:p>
            <a:fld id="{41E52D44-4DB4-442F-9A32-BE92A63F8E19}"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609600" y="1600200"/>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4648200" y="1600200"/>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Rectangle 8"/>
          <p:cNvSpPr>
            <a:spLocks noGrp="1" noChangeArrowheads="1"/>
          </p:cNvSpPr>
          <p:nvPr>
            <p:ph type="dt" sz="half" idx="10"/>
          </p:nvPr>
        </p:nvSpPr>
        <p:spPr>
          <a:ln/>
        </p:spPr>
        <p:txBody>
          <a:bodyPr/>
          <a:lstStyle>
            <a:lvl1pPr>
              <a:defRPr/>
            </a:lvl1pPr>
          </a:lstStyle>
          <a:p>
            <a:endParaRPr lang="id-ID"/>
          </a:p>
        </p:txBody>
      </p:sp>
      <p:sp>
        <p:nvSpPr>
          <p:cNvPr id="6" name="Rectangle 9"/>
          <p:cNvSpPr>
            <a:spLocks noGrp="1" noChangeArrowheads="1"/>
          </p:cNvSpPr>
          <p:nvPr>
            <p:ph type="ftr" sz="quarter" idx="11"/>
          </p:nvPr>
        </p:nvSpPr>
        <p:spPr>
          <a:ln/>
        </p:spPr>
        <p:txBody>
          <a:bodyPr/>
          <a:lstStyle>
            <a:lvl1pPr>
              <a:defRPr/>
            </a:lvl1pPr>
          </a:lstStyle>
          <a:p>
            <a:endParaRPr lang="id-ID"/>
          </a:p>
        </p:txBody>
      </p:sp>
      <p:sp>
        <p:nvSpPr>
          <p:cNvPr id="7" name="Rectangle 10"/>
          <p:cNvSpPr>
            <a:spLocks noGrp="1" noChangeArrowheads="1"/>
          </p:cNvSpPr>
          <p:nvPr>
            <p:ph type="sldNum" sz="quarter" idx="12"/>
          </p:nvPr>
        </p:nvSpPr>
        <p:spPr>
          <a:ln/>
        </p:spPr>
        <p:txBody>
          <a:bodyPr/>
          <a:lstStyle>
            <a:lvl1pPr>
              <a:defRPr/>
            </a:lvl1pPr>
          </a:lstStyle>
          <a:p>
            <a:fld id="{2CEC1BCF-7AA3-4DF8-8BFD-A2C10A82E920}"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id-ID"/>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Rectangle 8"/>
          <p:cNvSpPr>
            <a:spLocks noGrp="1" noChangeArrowheads="1"/>
          </p:cNvSpPr>
          <p:nvPr>
            <p:ph type="dt" sz="half" idx="10"/>
          </p:nvPr>
        </p:nvSpPr>
        <p:spPr>
          <a:ln/>
        </p:spPr>
        <p:txBody>
          <a:bodyPr/>
          <a:lstStyle>
            <a:lvl1pPr>
              <a:defRPr/>
            </a:lvl1pPr>
          </a:lstStyle>
          <a:p>
            <a:endParaRPr lang="id-ID"/>
          </a:p>
        </p:txBody>
      </p:sp>
      <p:sp>
        <p:nvSpPr>
          <p:cNvPr id="8" name="Rectangle 9"/>
          <p:cNvSpPr>
            <a:spLocks noGrp="1" noChangeArrowheads="1"/>
          </p:cNvSpPr>
          <p:nvPr>
            <p:ph type="ftr" sz="quarter" idx="11"/>
          </p:nvPr>
        </p:nvSpPr>
        <p:spPr>
          <a:ln/>
        </p:spPr>
        <p:txBody>
          <a:bodyPr/>
          <a:lstStyle>
            <a:lvl1pPr>
              <a:defRPr/>
            </a:lvl1pPr>
          </a:lstStyle>
          <a:p>
            <a:endParaRPr lang="id-ID"/>
          </a:p>
        </p:txBody>
      </p:sp>
      <p:sp>
        <p:nvSpPr>
          <p:cNvPr id="9" name="Rectangle 10"/>
          <p:cNvSpPr>
            <a:spLocks noGrp="1" noChangeArrowheads="1"/>
          </p:cNvSpPr>
          <p:nvPr>
            <p:ph type="sldNum" sz="quarter" idx="12"/>
          </p:nvPr>
        </p:nvSpPr>
        <p:spPr>
          <a:ln/>
        </p:spPr>
        <p:txBody>
          <a:bodyPr/>
          <a:lstStyle>
            <a:lvl1pPr>
              <a:defRPr/>
            </a:lvl1pPr>
          </a:lstStyle>
          <a:p>
            <a:fld id="{FA85DD3D-B786-4C17-87DB-B3706F6DDAA2}"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Rectangle 8"/>
          <p:cNvSpPr>
            <a:spLocks noGrp="1" noChangeArrowheads="1"/>
          </p:cNvSpPr>
          <p:nvPr>
            <p:ph type="dt" sz="half" idx="10"/>
          </p:nvPr>
        </p:nvSpPr>
        <p:spPr>
          <a:ln/>
        </p:spPr>
        <p:txBody>
          <a:bodyPr/>
          <a:lstStyle>
            <a:lvl1pPr>
              <a:defRPr/>
            </a:lvl1pPr>
          </a:lstStyle>
          <a:p>
            <a:endParaRPr lang="id-ID"/>
          </a:p>
        </p:txBody>
      </p:sp>
      <p:sp>
        <p:nvSpPr>
          <p:cNvPr id="4" name="Rectangle 9"/>
          <p:cNvSpPr>
            <a:spLocks noGrp="1" noChangeArrowheads="1"/>
          </p:cNvSpPr>
          <p:nvPr>
            <p:ph type="ftr" sz="quarter" idx="11"/>
          </p:nvPr>
        </p:nvSpPr>
        <p:spPr>
          <a:ln/>
        </p:spPr>
        <p:txBody>
          <a:bodyPr/>
          <a:lstStyle>
            <a:lvl1pPr>
              <a:defRPr/>
            </a:lvl1pPr>
          </a:lstStyle>
          <a:p>
            <a:endParaRPr lang="id-ID"/>
          </a:p>
        </p:txBody>
      </p:sp>
      <p:sp>
        <p:nvSpPr>
          <p:cNvPr id="5" name="Rectangle 10"/>
          <p:cNvSpPr>
            <a:spLocks noGrp="1" noChangeArrowheads="1"/>
          </p:cNvSpPr>
          <p:nvPr>
            <p:ph type="sldNum" sz="quarter" idx="12"/>
          </p:nvPr>
        </p:nvSpPr>
        <p:spPr>
          <a:ln/>
        </p:spPr>
        <p:txBody>
          <a:bodyPr/>
          <a:lstStyle>
            <a:lvl1pPr>
              <a:defRPr/>
            </a:lvl1pPr>
          </a:lstStyle>
          <a:p>
            <a:fld id="{59D430C1-8F89-41B9-9F6C-3365BF8220D5}"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a:ln/>
        </p:spPr>
        <p:txBody>
          <a:bodyPr/>
          <a:lstStyle>
            <a:lvl1pPr>
              <a:defRPr/>
            </a:lvl1pPr>
          </a:lstStyle>
          <a:p>
            <a:endParaRPr lang="id-ID"/>
          </a:p>
        </p:txBody>
      </p:sp>
      <p:sp>
        <p:nvSpPr>
          <p:cNvPr id="3" name="Rectangle 9"/>
          <p:cNvSpPr>
            <a:spLocks noGrp="1" noChangeArrowheads="1"/>
          </p:cNvSpPr>
          <p:nvPr>
            <p:ph type="ftr" sz="quarter" idx="11"/>
          </p:nvPr>
        </p:nvSpPr>
        <p:spPr>
          <a:ln/>
        </p:spPr>
        <p:txBody>
          <a:bodyPr/>
          <a:lstStyle>
            <a:lvl1pPr>
              <a:defRPr/>
            </a:lvl1pPr>
          </a:lstStyle>
          <a:p>
            <a:endParaRPr lang="id-ID"/>
          </a:p>
        </p:txBody>
      </p:sp>
      <p:sp>
        <p:nvSpPr>
          <p:cNvPr id="4" name="Rectangle 10"/>
          <p:cNvSpPr>
            <a:spLocks noGrp="1" noChangeArrowheads="1"/>
          </p:cNvSpPr>
          <p:nvPr>
            <p:ph type="sldNum" sz="quarter" idx="12"/>
          </p:nvPr>
        </p:nvSpPr>
        <p:spPr>
          <a:ln/>
        </p:spPr>
        <p:txBody>
          <a:bodyPr/>
          <a:lstStyle>
            <a:lvl1pPr>
              <a:defRPr/>
            </a:lvl1pPr>
          </a:lstStyle>
          <a:p>
            <a:fld id="{22F3CBD3-80DB-4559-BACE-C0DCB93FBACD}"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id-ID"/>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8"/>
          <p:cNvSpPr>
            <a:spLocks noGrp="1" noChangeArrowheads="1"/>
          </p:cNvSpPr>
          <p:nvPr>
            <p:ph type="dt" sz="half" idx="10"/>
          </p:nvPr>
        </p:nvSpPr>
        <p:spPr>
          <a:ln/>
        </p:spPr>
        <p:txBody>
          <a:bodyPr/>
          <a:lstStyle>
            <a:lvl1pPr>
              <a:defRPr/>
            </a:lvl1pPr>
          </a:lstStyle>
          <a:p>
            <a:endParaRPr lang="id-ID"/>
          </a:p>
        </p:txBody>
      </p:sp>
      <p:sp>
        <p:nvSpPr>
          <p:cNvPr id="6" name="Rectangle 9"/>
          <p:cNvSpPr>
            <a:spLocks noGrp="1" noChangeArrowheads="1"/>
          </p:cNvSpPr>
          <p:nvPr>
            <p:ph type="ftr" sz="quarter" idx="11"/>
          </p:nvPr>
        </p:nvSpPr>
        <p:spPr>
          <a:ln/>
        </p:spPr>
        <p:txBody>
          <a:bodyPr/>
          <a:lstStyle>
            <a:lvl1pPr>
              <a:defRPr/>
            </a:lvl1pPr>
          </a:lstStyle>
          <a:p>
            <a:endParaRPr lang="id-ID"/>
          </a:p>
        </p:txBody>
      </p:sp>
      <p:sp>
        <p:nvSpPr>
          <p:cNvPr id="7" name="Rectangle 10"/>
          <p:cNvSpPr>
            <a:spLocks noGrp="1" noChangeArrowheads="1"/>
          </p:cNvSpPr>
          <p:nvPr>
            <p:ph type="sldNum" sz="quarter" idx="12"/>
          </p:nvPr>
        </p:nvSpPr>
        <p:spPr>
          <a:ln/>
        </p:spPr>
        <p:txBody>
          <a:bodyPr/>
          <a:lstStyle>
            <a:lvl1pPr>
              <a:defRPr/>
            </a:lvl1pPr>
          </a:lstStyle>
          <a:p>
            <a:fld id="{9D5DA23E-65C3-4D9A-A30F-3280B49EB6E9}"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id-ID"/>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d-ID"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8"/>
          <p:cNvSpPr>
            <a:spLocks noGrp="1" noChangeArrowheads="1"/>
          </p:cNvSpPr>
          <p:nvPr>
            <p:ph type="dt" sz="half" idx="10"/>
          </p:nvPr>
        </p:nvSpPr>
        <p:spPr>
          <a:ln/>
        </p:spPr>
        <p:txBody>
          <a:bodyPr/>
          <a:lstStyle>
            <a:lvl1pPr>
              <a:defRPr/>
            </a:lvl1pPr>
          </a:lstStyle>
          <a:p>
            <a:endParaRPr lang="id-ID"/>
          </a:p>
        </p:txBody>
      </p:sp>
      <p:sp>
        <p:nvSpPr>
          <p:cNvPr id="6" name="Rectangle 9"/>
          <p:cNvSpPr>
            <a:spLocks noGrp="1" noChangeArrowheads="1"/>
          </p:cNvSpPr>
          <p:nvPr>
            <p:ph type="ftr" sz="quarter" idx="11"/>
          </p:nvPr>
        </p:nvSpPr>
        <p:spPr>
          <a:ln/>
        </p:spPr>
        <p:txBody>
          <a:bodyPr/>
          <a:lstStyle>
            <a:lvl1pPr>
              <a:defRPr/>
            </a:lvl1pPr>
          </a:lstStyle>
          <a:p>
            <a:endParaRPr lang="id-ID"/>
          </a:p>
        </p:txBody>
      </p:sp>
      <p:sp>
        <p:nvSpPr>
          <p:cNvPr id="7" name="Rectangle 10"/>
          <p:cNvSpPr>
            <a:spLocks noGrp="1" noChangeArrowheads="1"/>
          </p:cNvSpPr>
          <p:nvPr>
            <p:ph type="sldNum" sz="quarter" idx="12"/>
          </p:nvPr>
        </p:nvSpPr>
        <p:spPr>
          <a:ln/>
        </p:spPr>
        <p:txBody>
          <a:bodyPr/>
          <a:lstStyle>
            <a:lvl1pPr>
              <a:defRPr/>
            </a:lvl1pPr>
          </a:lstStyle>
          <a:p>
            <a:fld id="{69B0E34F-2D35-4AC1-A06D-ABDFDA56F67F}"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99FF"/>
        </a:solidFill>
        <a:effectLst/>
      </p:bgPr>
    </p:bg>
    <p:spTree>
      <p:nvGrpSpPr>
        <p:cNvPr id="1" name=""/>
        <p:cNvGrpSpPr/>
        <p:nvPr/>
      </p:nvGrpSpPr>
      <p:grpSpPr>
        <a:xfrm>
          <a:off x="0" y="0"/>
          <a:ext cx="0" cy="0"/>
          <a:chOff x="0" y="0"/>
          <a:chExt cx="0" cy="0"/>
        </a:xfrm>
      </p:grpSpPr>
      <p:sp>
        <p:nvSpPr>
          <p:cNvPr id="37891" name="AutoShape 3"/>
          <p:cNvSpPr>
            <a:spLocks noChangeArrowheads="1"/>
          </p:cNvSpPr>
          <p:nvPr/>
        </p:nvSpPr>
        <p:spPr bwMode="auto">
          <a:xfrm>
            <a:off x="228600" y="533400"/>
            <a:ext cx="8686800" cy="6019800"/>
          </a:xfrm>
          <a:prstGeom prst="roundRect">
            <a:avLst>
              <a:gd name="adj" fmla="val 13727"/>
            </a:avLst>
          </a:prstGeom>
          <a:solidFill>
            <a:srgbClr val="B3D9FF"/>
          </a:solidFill>
          <a:ln w="9525">
            <a:solidFill>
              <a:srgbClr val="0000CC"/>
            </a:solidFill>
            <a:round/>
            <a:headEnd/>
            <a:tailEnd/>
          </a:ln>
          <a:effectLst/>
        </p:spPr>
        <p:txBody>
          <a:bodyPr wrap="none" anchor="ctr"/>
          <a:lstStyle/>
          <a:p>
            <a:pPr algn="ctr">
              <a:defRPr/>
            </a:pPr>
            <a:endParaRPr lang="id-ID" sz="2400">
              <a:latin typeface="Times New Roman" pitchFamily="18" charset="0"/>
              <a:cs typeface="Arial" charset="0"/>
            </a:endParaRPr>
          </a:p>
        </p:txBody>
      </p:sp>
      <p:sp>
        <p:nvSpPr>
          <p:cNvPr id="37892" name="AutoShape 4"/>
          <p:cNvSpPr>
            <a:spLocks noChangeArrowheads="1"/>
          </p:cNvSpPr>
          <p:nvPr/>
        </p:nvSpPr>
        <p:spPr bwMode="blackWhite">
          <a:xfrm>
            <a:off x="0" y="76200"/>
            <a:ext cx="8915400" cy="914400"/>
          </a:xfrm>
          <a:custGeom>
            <a:avLst/>
            <a:gdLst>
              <a:gd name="G0" fmla="+- 1000 0 0"/>
              <a:gd name="G1" fmla="+- 1000 0 0"/>
              <a:gd name="G2" fmla="+- G0 0 G1"/>
              <a:gd name="G3" fmla="*/ G1 1 2"/>
              <a:gd name="G4" fmla="+- G0 0 G3"/>
              <a:gd name="T0" fmla="*/ 0 w 1000"/>
              <a:gd name="T1" fmla="*/ 0 h 1000"/>
              <a:gd name="T2" fmla="*/ G4 w 1000"/>
              <a:gd name="T3" fmla="*/ G1 h 1000"/>
            </a:gdLst>
            <a:ahLst/>
            <a:cxnLst>
              <a:cxn ang="0">
                <a:pos x="0" y="0"/>
              </a:cxn>
              <a:cxn ang="0">
                <a:pos x="9249" y="0"/>
              </a:cxn>
              <a:cxn ang="0">
                <a:pos x="9750" y="500"/>
              </a:cxn>
              <a:cxn ang="0">
                <a:pos x="9250" y="1000"/>
              </a:cxn>
              <a:cxn ang="0">
                <a:pos x="0" y="1000"/>
              </a:cxn>
            </a:cxnLst>
            <a:rect l="T0" t="T1" r="T2" b="T3"/>
            <a:pathLst>
              <a:path w="9750" h="1000">
                <a:moveTo>
                  <a:pt x="0" y="0"/>
                </a:moveTo>
                <a:lnTo>
                  <a:pt x="9249" y="0"/>
                </a:lnTo>
                <a:cubicBezTo>
                  <a:pt x="9526" y="0"/>
                  <a:pt x="9750" y="223"/>
                  <a:pt x="9750" y="500"/>
                </a:cubicBezTo>
                <a:cubicBezTo>
                  <a:pt x="9750" y="776"/>
                  <a:pt x="9526" y="999"/>
                  <a:pt x="9250" y="1000"/>
                </a:cubicBezTo>
                <a:lnTo>
                  <a:pt x="0" y="1000"/>
                </a:lnTo>
                <a:close/>
              </a:path>
            </a:pathLst>
          </a:custGeom>
          <a:gradFill rotWithShape="1">
            <a:gsLst>
              <a:gs pos="0">
                <a:schemeClr val="folHlink">
                  <a:gamma/>
                  <a:shade val="46275"/>
                  <a:invGamma/>
                </a:schemeClr>
              </a:gs>
              <a:gs pos="50000">
                <a:schemeClr val="folHlink"/>
              </a:gs>
              <a:gs pos="100000">
                <a:schemeClr val="folHlink">
                  <a:gamma/>
                  <a:shade val="46275"/>
                  <a:invGamma/>
                </a:schemeClr>
              </a:gs>
            </a:gsLst>
            <a:lin ang="5400000" scaled="1"/>
          </a:gradFill>
          <a:ln w="9525">
            <a:noFill/>
            <a:miter lim="800000"/>
            <a:headEnd/>
            <a:tailEnd/>
          </a:ln>
        </p:spPr>
        <p:txBody>
          <a:bodyPr/>
          <a:lstStyle/>
          <a:p>
            <a:pPr>
              <a:defRPr/>
            </a:pPr>
            <a:endParaRPr lang="id-ID" sz="2400">
              <a:latin typeface="Times New Roman" pitchFamily="18" charset="0"/>
              <a:cs typeface="Arial" charset="0"/>
            </a:endParaRPr>
          </a:p>
        </p:txBody>
      </p:sp>
      <p:sp>
        <p:nvSpPr>
          <p:cNvPr id="37894" name="Rectangle 6"/>
          <p:cNvSpPr>
            <a:spLocks noGrp="1" noChangeArrowheads="1"/>
          </p:cNvSpPr>
          <p:nvPr>
            <p:ph type="title"/>
          </p:nvPr>
        </p:nvSpPr>
        <p:spPr bwMode="auto">
          <a:xfrm>
            <a:off x="195263" y="228600"/>
            <a:ext cx="8015287" cy="609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9" name="Rectangle 7"/>
          <p:cNvSpPr>
            <a:spLocks noGrp="1" noChangeArrowheads="1"/>
          </p:cNvSpPr>
          <p:nvPr>
            <p:ph type="body" idx="1"/>
          </p:nvPr>
        </p:nvSpPr>
        <p:spPr bwMode="auto">
          <a:xfrm>
            <a:off x="609600" y="1600200"/>
            <a:ext cx="7924800" cy="4419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7896" name="Rectangle 8"/>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id-ID"/>
          </a:p>
        </p:txBody>
      </p:sp>
      <p:sp>
        <p:nvSpPr>
          <p:cNvPr id="37897" name="Rectangle 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vl1pPr>
          </a:lstStyle>
          <a:p>
            <a:endParaRPr lang="id-ID"/>
          </a:p>
        </p:txBody>
      </p:sp>
      <p:sp>
        <p:nvSpPr>
          <p:cNvPr id="37898" name="Rectangle 10"/>
          <p:cNvSpPr>
            <a:spLocks noGrp="1" noChangeArrowheads="1"/>
          </p:cNvSpPr>
          <p:nvPr>
            <p:ph type="sldNum" sz="quarter" idx="4"/>
          </p:nvPr>
        </p:nvSpPr>
        <p:spPr bwMode="auto">
          <a:xfrm>
            <a:off x="8305800" y="6248400"/>
            <a:ext cx="609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Black" pitchFamily="34" charset="0"/>
              </a:defRPr>
            </a:lvl1pPr>
          </a:lstStyle>
          <a:p>
            <a:fld id="{21A04682-FCC2-4B50-A076-B0B590326E8F}" type="slidenum">
              <a:rPr lang="en-US"/>
              <a:pPr/>
              <a:t>‹#›</a:t>
            </a:fld>
            <a:endParaRPr lang="en-US"/>
          </a:p>
        </p:txBody>
      </p:sp>
      <p:grpSp>
        <p:nvGrpSpPr>
          <p:cNvPr id="1033" name="Group 11"/>
          <p:cNvGrpSpPr>
            <a:grpSpLocks/>
          </p:cNvGrpSpPr>
          <p:nvPr userDrawn="1"/>
        </p:nvGrpSpPr>
        <p:grpSpPr bwMode="auto">
          <a:xfrm>
            <a:off x="0" y="-14288"/>
            <a:ext cx="1219200" cy="928688"/>
            <a:chOff x="167" y="140"/>
            <a:chExt cx="635" cy="562"/>
          </a:xfrm>
        </p:grpSpPr>
        <p:pic>
          <p:nvPicPr>
            <p:cNvPr id="1034" name="Picture 12"/>
            <p:cNvPicPr>
              <a:picLocks noChangeAspect="1" noChangeArrowheads="1"/>
            </p:cNvPicPr>
            <p:nvPr/>
          </p:nvPicPr>
          <p:blipFill>
            <a:blip r:embed="rId14" cstate="print"/>
            <a:srcRect/>
            <a:stretch>
              <a:fillRect/>
            </a:stretch>
          </p:blipFill>
          <p:spPr bwMode="auto">
            <a:xfrm>
              <a:off x="167" y="140"/>
              <a:ext cx="635" cy="562"/>
            </a:xfrm>
            <a:prstGeom prst="rect">
              <a:avLst/>
            </a:prstGeom>
            <a:noFill/>
            <a:ln w="9525" algn="in">
              <a:noFill/>
              <a:miter lim="800000"/>
              <a:headEnd/>
              <a:tailEnd/>
            </a:ln>
          </p:spPr>
        </p:pic>
        <p:sp>
          <p:nvSpPr>
            <p:cNvPr id="1035" name="WordArt 13"/>
            <p:cNvSpPr>
              <a:spLocks noChangeArrowheads="1" noChangeShapeType="1" noTextEdit="1"/>
            </p:cNvSpPr>
            <p:nvPr/>
          </p:nvSpPr>
          <p:spPr bwMode="auto">
            <a:xfrm>
              <a:off x="283" y="231"/>
              <a:ext cx="435" cy="381"/>
            </a:xfrm>
            <a:prstGeom prst="rect">
              <a:avLst/>
            </a:prstGeom>
          </p:spPr>
          <p:txBody>
            <a:bodyPr wrap="none" fromWordArt="1">
              <a:prstTxWarp prst="textPlain">
                <a:avLst>
                  <a:gd name="adj" fmla="val 50000"/>
                </a:avLst>
              </a:prstTxWarp>
            </a:bodyPr>
            <a:lstStyle/>
            <a:p>
              <a:pPr algn="ctr"/>
              <a:r>
                <a:rPr lang="id-ID" sz="3600" b="1" kern="10">
                  <a:ln w="9525" algn="ctr">
                    <a:solidFill>
                      <a:srgbClr val="99CCFF"/>
                    </a:solidFill>
                    <a:round/>
                    <a:headEnd/>
                    <a:tailEnd/>
                  </a:ln>
                  <a:gradFill rotWithShape="1">
                    <a:gsLst>
                      <a:gs pos="0">
                        <a:srgbClr val="85BFFF"/>
                      </a:gs>
                      <a:gs pos="100000">
                        <a:srgbClr val="003B76">
                          <a:alpha val="93999"/>
                        </a:srgbClr>
                      </a:gs>
                    </a:gsLst>
                    <a:lin ang="5400000" scaled="1"/>
                  </a:gradFill>
                  <a:effectLst>
                    <a:prstShdw prst="shdw17" dist="17961" dir="2700000">
                      <a:srgbClr val="5C7A99"/>
                    </a:prstShdw>
                  </a:effectLst>
                  <a:latin typeface="Tahoma"/>
                  <a:ea typeface="Tahoma"/>
                  <a:cs typeface="Tahoma"/>
                </a:rPr>
                <a:t>KSAP</a:t>
              </a:r>
            </a:p>
          </p:txBody>
        </p:sp>
      </p:grpSp>
    </p:spTree>
  </p:cSld>
  <p:clrMap bg1="lt1" tx1="dk1" bg2="lt2" tx2="dk2" accent1="accent1" accent2="accent2" accent3="accent3" accent4="accent4" accent5="accent5" accent6="accent6" hlink="hlink" folHlink="folHlink"/>
  <p:sldLayoutIdLst>
    <p:sldLayoutId id="2147483716"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Lst>
  <p:timing>
    <p:tnLst>
      <p:par>
        <p:cTn id="1" dur="indefinite" restart="never" nodeType="tmRoot"/>
      </p:par>
    </p:tnLst>
  </p:timing>
  <p:hf hdr="0" ftr="0" dt="0"/>
  <p:txStyles>
    <p:titleStyle>
      <a:lvl1pPr algn="l" rtl="0" eaLnBrk="0" fontAlgn="base" hangingPunct="0">
        <a:spcBef>
          <a:spcPct val="0"/>
        </a:spcBef>
        <a:spcAft>
          <a:spcPct val="0"/>
        </a:spcAft>
        <a:defRPr sz="3200">
          <a:solidFill>
            <a:srgbClr val="FFFF00"/>
          </a:solidFill>
          <a:effectLst>
            <a:outerShdw blurRad="38100" dist="38100" dir="2700000" algn="tl">
              <a:srgbClr val="000000"/>
            </a:outerShdw>
          </a:effectLst>
          <a:latin typeface="+mj-lt"/>
          <a:ea typeface="+mj-ea"/>
          <a:cs typeface="+mj-cs"/>
        </a:defRPr>
      </a:lvl1pPr>
      <a:lvl2pPr algn="l" rtl="0" eaLnBrk="0" fontAlgn="base" hangingPunct="0">
        <a:spcBef>
          <a:spcPct val="0"/>
        </a:spcBef>
        <a:spcAft>
          <a:spcPct val="0"/>
        </a:spcAft>
        <a:defRPr sz="3200">
          <a:solidFill>
            <a:srgbClr val="FFFF00"/>
          </a:solidFill>
          <a:effectLst>
            <a:outerShdw blurRad="38100" dist="38100" dir="2700000" algn="tl">
              <a:srgbClr val="000000"/>
            </a:outerShdw>
          </a:effectLst>
          <a:latin typeface="Arial Black" pitchFamily="34" charset="0"/>
          <a:cs typeface="Arial" charset="0"/>
        </a:defRPr>
      </a:lvl2pPr>
      <a:lvl3pPr algn="l" rtl="0" eaLnBrk="0" fontAlgn="base" hangingPunct="0">
        <a:spcBef>
          <a:spcPct val="0"/>
        </a:spcBef>
        <a:spcAft>
          <a:spcPct val="0"/>
        </a:spcAft>
        <a:defRPr sz="3200">
          <a:solidFill>
            <a:srgbClr val="FFFF00"/>
          </a:solidFill>
          <a:effectLst>
            <a:outerShdw blurRad="38100" dist="38100" dir="2700000" algn="tl">
              <a:srgbClr val="000000"/>
            </a:outerShdw>
          </a:effectLst>
          <a:latin typeface="Arial Black" pitchFamily="34" charset="0"/>
          <a:cs typeface="Arial" charset="0"/>
        </a:defRPr>
      </a:lvl3pPr>
      <a:lvl4pPr algn="l" rtl="0" eaLnBrk="0" fontAlgn="base" hangingPunct="0">
        <a:spcBef>
          <a:spcPct val="0"/>
        </a:spcBef>
        <a:spcAft>
          <a:spcPct val="0"/>
        </a:spcAft>
        <a:defRPr sz="3200">
          <a:solidFill>
            <a:srgbClr val="FFFF00"/>
          </a:solidFill>
          <a:effectLst>
            <a:outerShdw blurRad="38100" dist="38100" dir="2700000" algn="tl">
              <a:srgbClr val="000000"/>
            </a:outerShdw>
          </a:effectLst>
          <a:latin typeface="Arial Black" pitchFamily="34" charset="0"/>
          <a:cs typeface="Arial" charset="0"/>
        </a:defRPr>
      </a:lvl4pPr>
      <a:lvl5pPr algn="l" rtl="0" eaLnBrk="0" fontAlgn="base" hangingPunct="0">
        <a:spcBef>
          <a:spcPct val="0"/>
        </a:spcBef>
        <a:spcAft>
          <a:spcPct val="0"/>
        </a:spcAft>
        <a:defRPr sz="3200">
          <a:solidFill>
            <a:srgbClr val="FFFF00"/>
          </a:solidFill>
          <a:effectLst>
            <a:outerShdw blurRad="38100" dist="38100" dir="2700000" algn="tl">
              <a:srgbClr val="000000"/>
            </a:outerShdw>
          </a:effectLst>
          <a:latin typeface="Arial Black" pitchFamily="34" charset="0"/>
          <a:cs typeface="Arial" charset="0"/>
        </a:defRPr>
      </a:lvl5pPr>
      <a:lvl6pPr marL="457200" algn="l" rtl="0" fontAlgn="base">
        <a:spcBef>
          <a:spcPct val="0"/>
        </a:spcBef>
        <a:spcAft>
          <a:spcPct val="0"/>
        </a:spcAft>
        <a:defRPr sz="3200">
          <a:solidFill>
            <a:srgbClr val="FFFF00"/>
          </a:solidFill>
          <a:effectLst>
            <a:outerShdw blurRad="38100" dist="38100" dir="2700000" algn="tl">
              <a:srgbClr val="000000"/>
            </a:outerShdw>
          </a:effectLst>
          <a:latin typeface="Arial Black" pitchFamily="34" charset="0"/>
          <a:cs typeface="Arial" charset="0"/>
        </a:defRPr>
      </a:lvl6pPr>
      <a:lvl7pPr marL="914400" algn="l" rtl="0" fontAlgn="base">
        <a:spcBef>
          <a:spcPct val="0"/>
        </a:spcBef>
        <a:spcAft>
          <a:spcPct val="0"/>
        </a:spcAft>
        <a:defRPr sz="3200">
          <a:solidFill>
            <a:srgbClr val="FFFF00"/>
          </a:solidFill>
          <a:effectLst>
            <a:outerShdw blurRad="38100" dist="38100" dir="2700000" algn="tl">
              <a:srgbClr val="000000"/>
            </a:outerShdw>
          </a:effectLst>
          <a:latin typeface="Arial Black" pitchFamily="34" charset="0"/>
          <a:cs typeface="Arial" charset="0"/>
        </a:defRPr>
      </a:lvl7pPr>
      <a:lvl8pPr marL="1371600" algn="l" rtl="0" fontAlgn="base">
        <a:spcBef>
          <a:spcPct val="0"/>
        </a:spcBef>
        <a:spcAft>
          <a:spcPct val="0"/>
        </a:spcAft>
        <a:defRPr sz="3200">
          <a:solidFill>
            <a:srgbClr val="FFFF00"/>
          </a:solidFill>
          <a:effectLst>
            <a:outerShdw blurRad="38100" dist="38100" dir="2700000" algn="tl">
              <a:srgbClr val="000000"/>
            </a:outerShdw>
          </a:effectLst>
          <a:latin typeface="Arial Black" pitchFamily="34" charset="0"/>
          <a:cs typeface="Arial" charset="0"/>
        </a:defRPr>
      </a:lvl8pPr>
      <a:lvl9pPr marL="1828800" algn="l" rtl="0" fontAlgn="base">
        <a:spcBef>
          <a:spcPct val="0"/>
        </a:spcBef>
        <a:spcAft>
          <a:spcPct val="0"/>
        </a:spcAft>
        <a:defRPr sz="3200">
          <a:solidFill>
            <a:srgbClr val="FFFF00"/>
          </a:solidFill>
          <a:effectLst>
            <a:outerShdw blurRad="38100" dist="38100" dir="2700000" algn="tl">
              <a:srgbClr val="000000"/>
            </a:outerShdw>
          </a:effectLst>
          <a:latin typeface="Arial Black" pitchFamily="34" charset="0"/>
          <a:cs typeface="Arial" charset="0"/>
        </a:defRPr>
      </a:lvl9pPr>
    </p:titleStyle>
    <p:bodyStyle>
      <a:lvl1pPr marL="341313" indent="-341313" algn="l" rtl="0" eaLnBrk="0" fontAlgn="base" hangingPunct="0">
        <a:spcBef>
          <a:spcPct val="20000"/>
        </a:spcBef>
        <a:spcAft>
          <a:spcPct val="0"/>
        </a:spcAft>
        <a:buClr>
          <a:schemeClr val="hlink"/>
        </a:buClr>
        <a:buSzPct val="80000"/>
        <a:buFont typeface="Wingdings" pitchFamily="2" charset="2"/>
        <a:buChar char="l"/>
        <a:defRPr sz="3200">
          <a:solidFill>
            <a:schemeClr val="tx1"/>
          </a:solidFill>
          <a:latin typeface="+mn-lt"/>
          <a:ea typeface="+mn-ea"/>
          <a:cs typeface="+mn-cs"/>
        </a:defRPr>
      </a:lvl1pPr>
      <a:lvl2pPr marL="741363" indent="-284163" algn="l" rtl="0" eaLnBrk="0" fontAlgn="base" hangingPunct="0">
        <a:spcBef>
          <a:spcPct val="20000"/>
        </a:spcBef>
        <a:spcAft>
          <a:spcPct val="0"/>
        </a:spcAft>
        <a:buClr>
          <a:schemeClr val="accent1"/>
        </a:buClr>
        <a:buSzPct val="70000"/>
        <a:buFont typeface="Wingdings" pitchFamily="2" charset="2"/>
        <a:buChar char="l"/>
        <a:defRPr sz="2800">
          <a:solidFill>
            <a:schemeClr val="tx1"/>
          </a:solidFill>
          <a:latin typeface="+mn-lt"/>
          <a:cs typeface="+mn-cs"/>
        </a:defRPr>
      </a:lvl2pPr>
      <a:lvl3pPr marL="1141413" indent="-227013" algn="l" rtl="0" eaLnBrk="0" fontAlgn="base" hangingPunct="0">
        <a:spcBef>
          <a:spcPct val="20000"/>
        </a:spcBef>
        <a:spcAft>
          <a:spcPct val="0"/>
        </a:spcAft>
        <a:buClr>
          <a:schemeClr val="bg2"/>
        </a:buClr>
        <a:buSzPct val="65000"/>
        <a:buFont typeface="Wingdings" pitchFamily="2" charset="2"/>
        <a:buChar char="l"/>
        <a:defRPr sz="2400">
          <a:solidFill>
            <a:schemeClr val="tx1"/>
          </a:solidFill>
          <a:latin typeface="+mn-lt"/>
          <a:cs typeface="+mn-cs"/>
        </a:defRPr>
      </a:lvl3pPr>
      <a:lvl4pPr marL="1598613" indent="-227013" algn="l" rtl="0" eaLnBrk="0" fontAlgn="base" hangingPunct="0">
        <a:spcBef>
          <a:spcPct val="20000"/>
        </a:spcBef>
        <a:spcAft>
          <a:spcPct val="0"/>
        </a:spcAft>
        <a:buClr>
          <a:schemeClr val="hlink"/>
        </a:buClr>
        <a:buSzPct val="60000"/>
        <a:buFont typeface="Wingdings" pitchFamily="2" charset="2"/>
        <a:buChar char="l"/>
        <a:defRPr sz="2000">
          <a:solidFill>
            <a:schemeClr val="tx1"/>
          </a:solidFill>
          <a:latin typeface="+mn-lt"/>
          <a:cs typeface="+mn-cs"/>
        </a:defRPr>
      </a:lvl4pPr>
      <a:lvl5pPr marL="2055813" indent="-227013" algn="l" rtl="0" eaLnBrk="0" fontAlgn="base" hangingPunct="0">
        <a:spcBef>
          <a:spcPct val="20000"/>
        </a:spcBef>
        <a:spcAft>
          <a:spcPct val="0"/>
        </a:spcAft>
        <a:buClr>
          <a:schemeClr val="bg2"/>
        </a:buClr>
        <a:buSzPct val="40000"/>
        <a:buFont typeface="Wingdings" pitchFamily="2" charset="2"/>
        <a:buChar char="l"/>
        <a:defRPr sz="2000">
          <a:solidFill>
            <a:schemeClr val="tx1"/>
          </a:solidFill>
          <a:latin typeface="+mn-lt"/>
          <a:cs typeface="+mn-cs"/>
        </a:defRPr>
      </a:lvl5pPr>
      <a:lvl6pPr marL="25146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cs typeface="+mn-cs"/>
        </a:defRPr>
      </a:lvl6pPr>
      <a:lvl7pPr marL="29718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cs typeface="+mn-cs"/>
        </a:defRPr>
      </a:lvl7pPr>
      <a:lvl8pPr marL="34290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cs typeface="+mn-cs"/>
        </a:defRPr>
      </a:lvl8pPr>
      <a:lvl9pPr marL="38862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a:defRPr/>
            </a:pPr>
            <a:fld id="{2D769FC4-EAB6-42BE-BE2D-1808C00198FC}" type="slidenum">
              <a:rPr lang="en-US">
                <a:latin typeface="+mj-lt"/>
                <a:cs typeface="Arial" charset="0"/>
              </a:rPr>
              <a:pPr>
                <a:defRPr/>
              </a:pPr>
              <a:t>1</a:t>
            </a:fld>
            <a:endParaRPr lang="en-US">
              <a:latin typeface="+mj-lt"/>
              <a:cs typeface="Arial" charset="0"/>
            </a:endParaRPr>
          </a:p>
        </p:txBody>
      </p:sp>
      <p:sp>
        <p:nvSpPr>
          <p:cNvPr id="83970" name="Rectangle 2"/>
          <p:cNvSpPr>
            <a:spLocks noGrp="1" noChangeArrowheads="1"/>
          </p:cNvSpPr>
          <p:nvPr>
            <p:ph type="title"/>
          </p:nvPr>
        </p:nvSpPr>
        <p:spPr>
          <a:xfrm>
            <a:off x="1295400" y="228600"/>
            <a:ext cx="7848600" cy="838200"/>
          </a:xfrm>
        </p:spPr>
        <p:txBody>
          <a:bodyPr/>
          <a:lstStyle/>
          <a:p>
            <a:pPr eaLnBrk="1" hangingPunct="1">
              <a:defRPr/>
            </a:pPr>
            <a:r>
              <a:rPr lang="id-ID" sz="2400" b="1" dirty="0" smtClean="0">
                <a:solidFill>
                  <a:schemeClr val="bg1"/>
                </a:solidFill>
                <a:latin typeface="Arial" charset="0"/>
              </a:rPr>
              <a:t>KOMITE STANDAR AKUNTANSI PEMERINTAHAN</a:t>
            </a:r>
            <a:r>
              <a:rPr lang="en-US" sz="2400" b="1" dirty="0" smtClean="0">
                <a:solidFill>
                  <a:schemeClr val="bg1"/>
                </a:solidFill>
                <a:latin typeface="Arial" charset="0"/>
              </a:rPr>
              <a:t> </a:t>
            </a:r>
            <a:br>
              <a:rPr lang="en-US" sz="2400" b="1" dirty="0" smtClean="0">
                <a:solidFill>
                  <a:schemeClr val="bg1"/>
                </a:solidFill>
                <a:latin typeface="Arial" charset="0"/>
              </a:rPr>
            </a:br>
            <a:endParaRPr lang="id-ID" sz="2400" dirty="0" smtClean="0">
              <a:solidFill>
                <a:schemeClr val="bg1"/>
              </a:solidFill>
            </a:endParaRPr>
          </a:p>
        </p:txBody>
      </p:sp>
      <p:sp>
        <p:nvSpPr>
          <p:cNvPr id="20484" name="WordArt 4"/>
          <p:cNvSpPr>
            <a:spLocks noChangeArrowheads="1" noChangeShapeType="1" noTextEdit="1"/>
          </p:cNvSpPr>
          <p:nvPr/>
        </p:nvSpPr>
        <p:spPr bwMode="auto">
          <a:xfrm>
            <a:off x="533400" y="1905000"/>
            <a:ext cx="8001000" cy="3048000"/>
          </a:xfrm>
          <a:prstGeom prst="rect">
            <a:avLst/>
          </a:prstGeom>
        </p:spPr>
        <p:txBody>
          <a:bodyPr wrap="none" fromWordArt="1">
            <a:prstTxWarp prst="textPlain">
              <a:avLst>
                <a:gd name="adj" fmla="val 50000"/>
              </a:avLst>
            </a:prstTxWarp>
          </a:bodyPr>
          <a:lstStyle/>
          <a:p>
            <a:pPr algn="ctr"/>
            <a:r>
              <a:rPr lang="id-ID" sz="4400" b="1" kern="10" dirty="0">
                <a:ln w="31550" cmpd="sng">
                  <a:gradFill>
                    <a:gsLst>
                      <a:gs pos="25000">
                        <a:schemeClr val="accent1">
                          <a:shade val="25000"/>
                          <a:satMod val="190000"/>
                        </a:schemeClr>
                      </a:gs>
                      <a:gs pos="80000">
                        <a:schemeClr val="accent1">
                          <a:tint val="75000"/>
                          <a:satMod val="190000"/>
                        </a:schemeClr>
                      </a:gs>
                    </a:gsLst>
                    <a:lin ang="5400000"/>
                  </a:gradFill>
                  <a:prstDash val="solid"/>
                </a:ln>
                <a:effectLst>
                  <a:outerShdw blurRad="41275" dist="12700" dir="12000000" algn="tl" rotWithShape="0">
                    <a:srgbClr val="000000">
                      <a:alpha val="40000"/>
                    </a:srgbClr>
                  </a:outerShdw>
                </a:effectLst>
                <a:latin typeface="Arial Black"/>
              </a:rPr>
              <a:t>POKOK-POKOK PERBEDAAN </a:t>
            </a:r>
          </a:p>
          <a:p>
            <a:pPr algn="ctr"/>
            <a:endParaRPr lang="id-ID" sz="3600" kern="10" dirty="0" smtClean="0">
              <a:ln w="9525">
                <a:solidFill>
                  <a:srgbClr val="333399"/>
                </a:solidFill>
                <a:round/>
                <a:headEnd/>
                <a:tailEnd/>
              </a:ln>
              <a:solidFill>
                <a:srgbClr val="0000FF"/>
              </a:solidFill>
              <a:latin typeface="Arial Black"/>
            </a:endParaRPr>
          </a:p>
          <a:p>
            <a:pPr algn="ctr"/>
            <a:r>
              <a:rPr lang="id-ID" sz="3600" b="1" kern="10" dirty="0" smtClean="0">
                <a:ln w="31550" cmpd="sng">
                  <a:solidFill>
                    <a:schemeClr val="tx1">
                      <a:lumMod val="85000"/>
                      <a:lumOff val="15000"/>
                    </a:schemeClr>
                  </a:solidFill>
                  <a:prstDash val="solid"/>
                </a:ln>
                <a:solidFill>
                  <a:srgbClr val="99FF33"/>
                </a:solidFill>
                <a:effectLst>
                  <a:outerShdw blurRad="41275" dist="12700" dir="12000000" algn="tl" rotWithShape="0">
                    <a:srgbClr val="000000">
                      <a:alpha val="40000"/>
                    </a:srgbClr>
                  </a:outerShdw>
                </a:effectLst>
                <a:latin typeface="Arial Black"/>
              </a:rPr>
              <a:t>SAP </a:t>
            </a:r>
            <a:r>
              <a:rPr lang="id-ID" sz="3600" b="1" kern="10" dirty="0">
                <a:ln w="31550" cmpd="sng">
                  <a:solidFill>
                    <a:schemeClr val="tx1">
                      <a:lumMod val="85000"/>
                      <a:lumOff val="15000"/>
                    </a:schemeClr>
                  </a:solidFill>
                  <a:prstDash val="solid"/>
                </a:ln>
                <a:solidFill>
                  <a:srgbClr val="99FF33"/>
                </a:solidFill>
                <a:effectLst>
                  <a:outerShdw blurRad="41275" dist="12700" dir="12000000" algn="tl" rotWithShape="0">
                    <a:srgbClr val="000000">
                      <a:alpha val="40000"/>
                    </a:srgbClr>
                  </a:outerShdw>
                </a:effectLst>
                <a:latin typeface="Arial Black"/>
              </a:rPr>
              <a:t>BERBASIS KAS MENUJU AKRUAL</a:t>
            </a:r>
            <a:r>
              <a:rPr lang="id-ID" sz="3600" kern="10" dirty="0">
                <a:ln w="9525">
                  <a:solidFill>
                    <a:srgbClr val="333399"/>
                  </a:solidFill>
                  <a:round/>
                  <a:headEnd/>
                  <a:tailEnd/>
                </a:ln>
                <a:solidFill>
                  <a:srgbClr val="0000FF"/>
                </a:solidFill>
                <a:latin typeface="Arial Black"/>
              </a:rPr>
              <a:t> </a:t>
            </a:r>
            <a:endParaRPr lang="id-ID" sz="3600" kern="10" dirty="0" smtClean="0">
              <a:ln w="9525">
                <a:solidFill>
                  <a:srgbClr val="333399"/>
                </a:solidFill>
                <a:round/>
                <a:headEnd/>
                <a:tailEnd/>
              </a:ln>
              <a:solidFill>
                <a:srgbClr val="0000FF"/>
              </a:solidFill>
              <a:latin typeface="Arial Black"/>
            </a:endParaRPr>
          </a:p>
          <a:p>
            <a:pPr algn="ctr"/>
            <a:r>
              <a:rPr lang="id-ID" sz="3600" b="1" kern="1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chemeClr val="accent4"/>
                </a:solidFill>
                <a:effectLst>
                  <a:outerShdw blurRad="41275" dist="12700" dir="12000000" algn="tl" rotWithShape="0">
                    <a:srgbClr val="000000">
                      <a:alpha val="40000"/>
                    </a:srgbClr>
                  </a:outerShdw>
                </a:effectLst>
                <a:latin typeface="Arial Black"/>
              </a:rPr>
              <a:t>DENGAN</a:t>
            </a:r>
            <a:endParaRPr lang="id-ID" sz="3600" b="1" kern="10" dirty="0" smtClean="0">
              <a:ln w="31550" cmpd="sng">
                <a:solidFill>
                  <a:schemeClr val="tx1"/>
                </a:solidFill>
                <a:prstDash val="solid"/>
              </a:ln>
              <a:solidFill>
                <a:srgbClr val="FFC000"/>
              </a:solidFill>
              <a:effectLst>
                <a:outerShdw blurRad="41275" dist="12700" dir="12000000" algn="tl" rotWithShape="0">
                  <a:srgbClr val="000000">
                    <a:alpha val="40000"/>
                  </a:srgbClr>
                </a:outerShdw>
              </a:effectLst>
              <a:latin typeface="Arial Black"/>
            </a:endParaRPr>
          </a:p>
          <a:p>
            <a:pPr algn="ctr"/>
            <a:r>
              <a:rPr lang="id-ID" sz="3600" b="1" kern="10" dirty="0" smtClean="0">
                <a:ln w="31550" cmpd="sng">
                  <a:solidFill>
                    <a:schemeClr val="tx1"/>
                  </a:solidFill>
                  <a:prstDash val="solid"/>
                </a:ln>
                <a:solidFill>
                  <a:srgbClr val="FFC000"/>
                </a:solidFill>
                <a:effectLst>
                  <a:outerShdw blurRad="41275" dist="12700" dir="12000000" algn="tl" rotWithShape="0">
                    <a:srgbClr val="000000">
                      <a:alpha val="40000"/>
                    </a:srgbClr>
                  </a:outerShdw>
                </a:effectLst>
                <a:latin typeface="Arial Black"/>
              </a:rPr>
              <a:t>SAP </a:t>
            </a:r>
            <a:r>
              <a:rPr lang="id-ID" sz="3600" b="1" kern="10" dirty="0">
                <a:ln w="31550" cmpd="sng">
                  <a:solidFill>
                    <a:schemeClr val="tx1"/>
                  </a:solidFill>
                  <a:prstDash val="solid"/>
                </a:ln>
                <a:solidFill>
                  <a:srgbClr val="FFC000"/>
                </a:solidFill>
                <a:effectLst>
                  <a:outerShdw blurRad="41275" dist="12700" dir="12000000" algn="tl" rotWithShape="0">
                    <a:srgbClr val="000000">
                      <a:alpha val="40000"/>
                    </a:srgbClr>
                  </a:outerShdw>
                </a:effectLst>
                <a:latin typeface="Arial Black"/>
              </a:rPr>
              <a:t>BERBASIS AKRUAL</a:t>
            </a:r>
            <a:endParaRPr lang="id-ID" sz="3600" kern="10" dirty="0">
              <a:ln w="31550" cmpd="sng">
                <a:solidFill>
                  <a:schemeClr val="tx1"/>
                </a:solidFill>
                <a:prstDash val="solid"/>
              </a:ln>
              <a:solidFill>
                <a:srgbClr val="FFC000"/>
              </a:solidFill>
              <a:latin typeface="Arial Black"/>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10</a:t>
            </a:fld>
            <a:endParaRPr lang="en-US">
              <a:latin typeface="+mj-lt"/>
              <a:cs typeface="Arial" charset="0"/>
            </a:endParaRPr>
          </a:p>
        </p:txBody>
      </p:sp>
      <p:sp>
        <p:nvSpPr>
          <p:cNvPr id="75778" name="Rectangle 2"/>
          <p:cNvSpPr>
            <a:spLocks noGrp="1" noChangeArrowheads="1"/>
          </p:cNvSpPr>
          <p:nvPr>
            <p:ph type="title"/>
          </p:nvPr>
        </p:nvSpPr>
        <p:spPr>
          <a:xfrm>
            <a:off x="1219200" y="88900"/>
            <a:ext cx="6991350" cy="901700"/>
          </a:xfrm>
        </p:spPr>
        <p:txBody>
          <a:bodyPr/>
          <a:lstStyle/>
          <a:p>
            <a:pPr algn="ctr" eaLnBrk="1" hangingPunct="1">
              <a:defRPr/>
            </a:pPr>
            <a:r>
              <a:rPr lang="id-ID" sz="2800" dirty="0" smtClean="0"/>
              <a:t>1. KERANGKA KONSEPTUAL </a:t>
            </a:r>
            <a:br>
              <a:rPr lang="id-ID" sz="2800" dirty="0" smtClean="0"/>
            </a:br>
            <a:r>
              <a:rPr lang="id-ID" sz="2800" dirty="0" smtClean="0"/>
              <a:t>AKUNTANSI PEMERINTAH</a:t>
            </a:r>
            <a:endParaRPr lang="en-US" sz="2800" dirty="0" smtClean="0"/>
          </a:p>
        </p:txBody>
      </p:sp>
      <p:graphicFrame>
        <p:nvGraphicFramePr>
          <p:cNvPr id="75843" name="Group 67"/>
          <p:cNvGraphicFramePr>
            <a:graphicFrameLocks noGrp="1"/>
          </p:cNvGraphicFramePr>
          <p:nvPr>
            <p:ph idx="1"/>
          </p:nvPr>
        </p:nvGraphicFramePr>
        <p:xfrm>
          <a:off x="152400" y="1066800"/>
          <a:ext cx="8763000" cy="5486400"/>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Pengukuran Unsur Laporan Keuangan</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05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b="0" u="none" kern="1200" dirty="0" smtClean="0">
                          <a:solidFill>
                            <a:schemeClr val="tx1"/>
                          </a:solidFill>
                          <a:latin typeface="+mn-lt"/>
                          <a:ea typeface="+mn-ea"/>
                          <a:cs typeface="+mn-cs"/>
                        </a:rPr>
                        <a:t>Menggunakan</a:t>
                      </a:r>
                      <a:r>
                        <a:rPr lang="id-ID" sz="1800" b="0" u="none" kern="1200" baseline="0" dirty="0" smtClean="0">
                          <a:solidFill>
                            <a:schemeClr val="tx1"/>
                          </a:solidFill>
                          <a:latin typeface="+mn-lt"/>
                          <a:ea typeface="+mn-ea"/>
                          <a:cs typeface="+mn-cs"/>
                        </a:rPr>
                        <a:t> nilai perolehan Historis.</a:t>
                      </a:r>
                      <a:endParaRPr lang="id-ID" sz="1800" b="0" u="none"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b="1" u="none" kern="1200" dirty="0" smtClean="0">
                          <a:solidFill>
                            <a:schemeClr val="tx1"/>
                          </a:solidFill>
                          <a:latin typeface="+mn-lt"/>
                          <a:ea typeface="+mn-ea"/>
                          <a:cs typeface="+mn-cs"/>
                        </a:rPr>
                        <a:t>Aset </a:t>
                      </a:r>
                      <a:r>
                        <a:rPr lang="id-ID" sz="1800" b="0" kern="1200" dirty="0" smtClean="0">
                          <a:solidFill>
                            <a:schemeClr val="tx1"/>
                          </a:solidFill>
                          <a:latin typeface="+mn-lt"/>
                          <a:ea typeface="+mn-ea"/>
                          <a:cs typeface="+mn-cs"/>
                        </a:rPr>
                        <a:t>dicatat sebesar pengeluaran </a:t>
                      </a:r>
                      <a:r>
                        <a:rPr lang="id-ID" sz="1800" b="1" kern="1200" dirty="0" smtClean="0">
                          <a:solidFill>
                            <a:schemeClr val="tx1"/>
                          </a:solidFill>
                          <a:latin typeface="+mn-lt"/>
                          <a:ea typeface="+mn-ea"/>
                          <a:cs typeface="+mn-cs"/>
                        </a:rPr>
                        <a:t>kas dan setara kas </a:t>
                      </a:r>
                      <a:r>
                        <a:rPr lang="id-ID" sz="1800" kern="1200" dirty="0" smtClean="0">
                          <a:solidFill>
                            <a:schemeClr val="tx1"/>
                          </a:solidFill>
                          <a:latin typeface="+mn-lt"/>
                          <a:ea typeface="+mn-ea"/>
                          <a:cs typeface="+mn-cs"/>
                        </a:rPr>
                        <a:t>atau sebesar </a:t>
                      </a:r>
                      <a:r>
                        <a:rPr lang="id-ID" sz="1800" b="1" kern="1200" dirty="0" smtClean="0">
                          <a:solidFill>
                            <a:schemeClr val="tx1"/>
                          </a:solidFill>
                          <a:latin typeface="+mn-lt"/>
                          <a:ea typeface="+mn-ea"/>
                          <a:cs typeface="+mn-cs"/>
                        </a:rPr>
                        <a:t>nilai wajar </a:t>
                      </a:r>
                      <a:r>
                        <a:rPr lang="id-ID" sz="1800" kern="1200" dirty="0" smtClean="0">
                          <a:solidFill>
                            <a:schemeClr val="tx1"/>
                          </a:solidFill>
                          <a:latin typeface="+mn-lt"/>
                          <a:ea typeface="+mn-ea"/>
                          <a:cs typeface="+mn-cs"/>
                        </a:rPr>
                        <a:t>dari imbalan yang diberikan untuk memperoleh aset tersebut</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8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9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b="1" kern="1200" dirty="0" smtClean="0">
                          <a:solidFill>
                            <a:schemeClr val="tx1"/>
                          </a:solidFill>
                          <a:latin typeface="+mn-lt"/>
                          <a:ea typeface="+mn-ea"/>
                          <a:cs typeface="+mn-cs"/>
                        </a:rPr>
                        <a:t>Kewajiban </a:t>
                      </a:r>
                      <a:r>
                        <a:rPr lang="id-ID" sz="1800" b="0" kern="1200" dirty="0" smtClean="0">
                          <a:solidFill>
                            <a:schemeClr val="tx1"/>
                          </a:solidFill>
                          <a:latin typeface="+mn-lt"/>
                          <a:ea typeface="+mn-ea"/>
                          <a:cs typeface="+mn-cs"/>
                        </a:rPr>
                        <a:t>dicatat sebesar </a:t>
                      </a:r>
                      <a:r>
                        <a:rPr lang="id-ID" sz="1800" b="1" kern="1200" dirty="0" smtClean="0">
                          <a:solidFill>
                            <a:schemeClr val="tx1"/>
                          </a:solidFill>
                          <a:latin typeface="+mn-lt"/>
                          <a:ea typeface="+mn-ea"/>
                          <a:cs typeface="+mn-cs"/>
                        </a:rPr>
                        <a:t>nilai nominal</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800" b="1"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800" b="1"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kern="1200" cap="none" normalizeH="0" baseline="0" dirty="0" smtClean="0">
                          <a:ln>
                            <a:noFill/>
                          </a:ln>
                          <a:solidFill>
                            <a:schemeClr val="tx1"/>
                          </a:solidFill>
                          <a:effectLst/>
                          <a:latin typeface="+mn-lt"/>
                          <a:ea typeface="+mn-ea"/>
                          <a:cs typeface="+mn-cs"/>
                        </a:rPr>
                        <a:t>(Par 90)</a:t>
                      </a:r>
                      <a:endParaRPr kumimoji="0" lang="id-ID" sz="1600" b="0" i="0" u="none" strike="noStrike" kern="1200" cap="none" normalizeH="0" baseline="0" dirty="0" smtClean="0">
                        <a:ln>
                          <a:noFill/>
                        </a:ln>
                        <a:solidFill>
                          <a:schemeClr val="tx1"/>
                        </a:solidFill>
                        <a:effectLst/>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Pengukuran Unsur Laporan Keuangan</a:t>
                      </a:r>
                    </a:p>
                    <a:p>
                      <a:pPr marL="0" marR="0" lvl="0" indent="0" algn="l" defTabSz="914400" rtl="0" eaLnBrk="1" fontAlgn="base" latinLnBrk="0" hangingPunct="1">
                        <a:lnSpc>
                          <a:spcPct val="100000"/>
                        </a:lnSpc>
                        <a:spcBef>
                          <a:spcPts val="0"/>
                        </a:spcBef>
                        <a:spcAft>
                          <a:spcPct val="0"/>
                        </a:spcAft>
                        <a:buClr>
                          <a:schemeClr val="tx1"/>
                        </a:buClr>
                        <a:buSzTx/>
                        <a:buFontTx/>
                        <a:buNone/>
                        <a:tabLst/>
                      </a:pPr>
                      <a:endParaRPr lang="id-ID" sz="1800" b="1"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lang="id-ID" sz="1800" b="0" u="none" kern="1200" dirty="0" smtClean="0">
                          <a:solidFill>
                            <a:schemeClr val="tx1"/>
                          </a:solidFill>
                          <a:latin typeface="+mn-lt"/>
                          <a:ea typeface="+mn-ea"/>
                          <a:cs typeface="+mn-cs"/>
                        </a:rPr>
                        <a:t>Menggunakan</a:t>
                      </a:r>
                      <a:r>
                        <a:rPr lang="id-ID" sz="1800" b="0" u="none" kern="1200" baseline="0" dirty="0" smtClean="0">
                          <a:solidFill>
                            <a:schemeClr val="tx1"/>
                          </a:solidFill>
                          <a:latin typeface="+mn-lt"/>
                          <a:ea typeface="+mn-ea"/>
                          <a:cs typeface="+mn-cs"/>
                        </a:rPr>
                        <a:t> nilai perolehan Historis. </a:t>
                      </a: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lang="id-ID" sz="1800" b="1" kern="1200" dirty="0" smtClean="0">
                          <a:solidFill>
                            <a:schemeClr val="tx1"/>
                          </a:solidFill>
                          <a:latin typeface="+mn-lt"/>
                          <a:ea typeface="+mn-ea"/>
                          <a:cs typeface="+mn-cs"/>
                        </a:rPr>
                        <a:t>Aset </a:t>
                      </a:r>
                      <a:r>
                        <a:rPr lang="id-ID" sz="1800" b="0" kern="1200" dirty="0" smtClean="0">
                          <a:solidFill>
                            <a:schemeClr val="tx1"/>
                          </a:solidFill>
                          <a:latin typeface="+mn-lt"/>
                          <a:ea typeface="+mn-ea"/>
                          <a:cs typeface="+mn-cs"/>
                        </a:rPr>
                        <a:t>dicatat sebesar </a:t>
                      </a:r>
                      <a:r>
                        <a:rPr lang="id-ID" sz="1800" b="1" kern="1200" dirty="0" smtClean="0">
                          <a:solidFill>
                            <a:schemeClr val="tx1"/>
                          </a:solidFill>
                          <a:latin typeface="+mn-lt"/>
                          <a:ea typeface="+mn-ea"/>
                          <a:cs typeface="+mn-cs"/>
                        </a:rPr>
                        <a:t>pengeluaran/ penggunaan sumber daya ekonomi </a:t>
                      </a:r>
                      <a:r>
                        <a:rPr lang="id-ID" sz="1800" kern="1200" dirty="0" smtClean="0">
                          <a:solidFill>
                            <a:schemeClr val="tx1"/>
                          </a:solidFill>
                          <a:latin typeface="+mn-lt"/>
                          <a:ea typeface="+mn-ea"/>
                          <a:cs typeface="+mn-cs"/>
                        </a:rPr>
                        <a:t>atau sebesar </a:t>
                      </a:r>
                      <a:r>
                        <a:rPr lang="id-ID" sz="1800" b="1" kern="1200" dirty="0" smtClean="0">
                          <a:solidFill>
                            <a:schemeClr val="tx1"/>
                          </a:solidFill>
                          <a:latin typeface="+mn-lt"/>
                          <a:ea typeface="+mn-ea"/>
                          <a:cs typeface="+mn-cs"/>
                        </a:rPr>
                        <a:t>nilai wajar </a:t>
                      </a:r>
                      <a:r>
                        <a:rPr lang="id-ID" sz="1800" kern="1200" dirty="0" smtClean="0">
                          <a:solidFill>
                            <a:schemeClr val="tx1"/>
                          </a:solidFill>
                          <a:latin typeface="+mn-lt"/>
                          <a:ea typeface="+mn-ea"/>
                          <a:cs typeface="+mn-cs"/>
                        </a:rPr>
                        <a:t>dari imbalan yang diberikan untuk memperoleh aset tersebut</a:t>
                      </a:r>
                    </a:p>
                    <a:p>
                      <a:pPr marL="0" marR="0" lvl="0" indent="0" algn="l" defTabSz="914400" rtl="0" eaLnBrk="1" fontAlgn="base" latinLnBrk="0" hangingPunct="1">
                        <a:lnSpc>
                          <a:spcPct val="100000"/>
                        </a:lnSpc>
                        <a:spcBef>
                          <a:spcPts val="0"/>
                        </a:spcBef>
                        <a:spcAft>
                          <a:spcPct val="0"/>
                        </a:spcAft>
                        <a:buClr>
                          <a:schemeClr val="tx1"/>
                        </a:buClr>
                        <a:buSzTx/>
                        <a:buFontTx/>
                        <a:buNone/>
                        <a:tabLst/>
                      </a:pPr>
                      <a:endParaRPr lang="id-ID" sz="1600" b="0" u="none"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lang="id-ID" sz="1800" b="1" kern="1200" dirty="0" smtClean="0">
                          <a:solidFill>
                            <a:schemeClr val="tx1"/>
                          </a:solidFill>
                          <a:latin typeface="+mn-lt"/>
                          <a:ea typeface="+mn-ea"/>
                          <a:cs typeface="+mn-cs"/>
                        </a:rPr>
                        <a:t>Kewajiban </a:t>
                      </a:r>
                      <a:r>
                        <a:rPr lang="id-ID" sz="1800" b="0" kern="1200" dirty="0" smtClean="0">
                          <a:solidFill>
                            <a:schemeClr val="tx1"/>
                          </a:solidFill>
                          <a:latin typeface="+mn-lt"/>
                          <a:ea typeface="+mn-ea"/>
                          <a:cs typeface="+mn-cs"/>
                        </a:rPr>
                        <a:t>dicatat sebesar </a:t>
                      </a:r>
                      <a:r>
                        <a:rPr lang="id-ID" sz="1800" b="1" kern="1200" dirty="0" smtClean="0">
                          <a:solidFill>
                            <a:schemeClr val="tx1"/>
                          </a:solidFill>
                          <a:latin typeface="+mn-lt"/>
                          <a:ea typeface="+mn-ea"/>
                          <a:cs typeface="+mn-cs"/>
                        </a:rPr>
                        <a:t>nilai wajar </a:t>
                      </a:r>
                      <a:r>
                        <a:rPr lang="id-ID" sz="1800" b="0" kern="1200" dirty="0" smtClean="0">
                          <a:solidFill>
                            <a:schemeClr val="tx1"/>
                          </a:solidFill>
                          <a:latin typeface="+mn-lt"/>
                          <a:ea typeface="+mn-ea"/>
                          <a:cs typeface="+mn-cs"/>
                        </a:rPr>
                        <a:t>sumber daya ekonomi yang digunakan pemerintah untuk memenuhi kewajiban yang bersangkutan.</a:t>
                      </a:r>
                    </a:p>
                    <a:p>
                      <a:pPr marL="0" marR="0" lvl="0" indent="0" algn="l" defTabSz="914400" rtl="0" eaLnBrk="1" fontAlgn="base" latinLnBrk="0" hangingPunct="1">
                        <a:lnSpc>
                          <a:spcPct val="100000"/>
                        </a:lnSpc>
                        <a:spcBef>
                          <a:spcPts val="0"/>
                        </a:spcBef>
                        <a:spcAft>
                          <a:spcPct val="0"/>
                        </a:spcAft>
                        <a:buClr>
                          <a:schemeClr val="tx1"/>
                        </a:buClr>
                        <a:buSzTx/>
                        <a:buFontTx/>
                        <a:buNone/>
                        <a:tabLst/>
                      </a:pPr>
                      <a:endParaRPr lang="id-ID" sz="1800" b="0" u="none"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defRPr/>
                      </a:pPr>
                      <a:r>
                        <a:rPr lang="id-ID" sz="1800" b="0" kern="1200" baseline="0" dirty="0" smtClean="0">
                          <a:solidFill>
                            <a:schemeClr val="tx1"/>
                          </a:solidFill>
                          <a:latin typeface="+mn-lt"/>
                          <a:ea typeface="+mn-ea"/>
                          <a:cs typeface="+mn-cs"/>
                        </a:rPr>
                        <a:t>(Par 98)</a:t>
                      </a:r>
                      <a:endParaRPr lang="id-ID" sz="2000" b="0"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endParaRPr lang="id-ID" sz="1800" b="0" u="none" kern="1200" baseline="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11</a:t>
            </a:fld>
            <a:endParaRPr lang="en-US">
              <a:latin typeface="+mj-lt"/>
              <a:cs typeface="Arial" charset="0"/>
            </a:endParaRPr>
          </a:p>
        </p:txBody>
      </p:sp>
      <p:sp>
        <p:nvSpPr>
          <p:cNvPr id="75778" name="Rectangle 2"/>
          <p:cNvSpPr>
            <a:spLocks noGrp="1" noChangeArrowheads="1"/>
          </p:cNvSpPr>
          <p:nvPr>
            <p:ph type="title"/>
          </p:nvPr>
        </p:nvSpPr>
        <p:spPr>
          <a:xfrm>
            <a:off x="1295400" y="1447800"/>
            <a:ext cx="6991350" cy="3962400"/>
          </a:xfrm>
        </p:spPr>
        <p:txBody>
          <a:bodyPr/>
          <a:lstStyle/>
          <a:p>
            <a:pPr algn="ctr" eaLnBrk="1" hangingPunct="1">
              <a:defRPr/>
            </a:pPr>
            <a:r>
              <a:rPr lang="id-ID" sz="2800" dirty="0" smtClean="0">
                <a:solidFill>
                  <a:srgbClr val="800000"/>
                </a:solidFill>
              </a:rPr>
              <a:t>2. PSAP 01 - PENYAJIAN LAPORAN KEUANGAN</a:t>
            </a:r>
            <a:endParaRPr lang="en-US" sz="2800" dirty="0" smtClean="0">
              <a:solidFill>
                <a:srgbClr val="800000"/>
              </a:solidFill>
            </a:endParaRPr>
          </a:p>
        </p:txBody>
      </p:sp>
      <p:cxnSp>
        <p:nvCxnSpPr>
          <p:cNvPr id="7" name="Straight Connector 6"/>
          <p:cNvCxnSpPr/>
          <p:nvPr/>
        </p:nvCxnSpPr>
        <p:spPr>
          <a:xfrm>
            <a:off x="228600" y="2590800"/>
            <a:ext cx="76200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295400" y="4419600"/>
            <a:ext cx="76200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12</a:t>
            </a:fld>
            <a:endParaRPr lang="en-US">
              <a:latin typeface="+mj-lt"/>
              <a:cs typeface="Arial" charset="0"/>
            </a:endParaRPr>
          </a:p>
        </p:txBody>
      </p:sp>
      <p:sp>
        <p:nvSpPr>
          <p:cNvPr id="75778" name="Rectangle 2"/>
          <p:cNvSpPr>
            <a:spLocks noGrp="1" noChangeArrowheads="1"/>
          </p:cNvSpPr>
          <p:nvPr>
            <p:ph type="title"/>
          </p:nvPr>
        </p:nvSpPr>
        <p:spPr>
          <a:xfrm>
            <a:off x="1219200" y="88900"/>
            <a:ext cx="6991350" cy="901700"/>
          </a:xfrm>
        </p:spPr>
        <p:txBody>
          <a:bodyPr/>
          <a:lstStyle/>
          <a:p>
            <a:pPr algn="ctr" eaLnBrk="1" hangingPunct="1">
              <a:defRPr/>
            </a:pPr>
            <a:r>
              <a:rPr lang="id-ID" sz="2800" dirty="0" smtClean="0"/>
              <a:t>2. PENYAJIAN LAPORAN KEUANGAN-PSAP 01</a:t>
            </a:r>
            <a:endParaRPr lang="en-US" sz="2800" dirty="0" smtClean="0"/>
          </a:p>
        </p:txBody>
      </p:sp>
      <p:graphicFrame>
        <p:nvGraphicFramePr>
          <p:cNvPr id="75843" name="Group 67"/>
          <p:cNvGraphicFramePr>
            <a:graphicFrameLocks noGrp="1"/>
          </p:cNvGraphicFramePr>
          <p:nvPr>
            <p:ph idx="1"/>
          </p:nvPr>
        </p:nvGraphicFramePr>
        <p:xfrm>
          <a:off x="152400" y="1066800"/>
          <a:ext cx="8763000" cy="5486400"/>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533400" marR="0" lvl="0" indent="-533400" algn="ctr" defTabSz="914400" rtl="0" eaLnBrk="1" fontAlgn="base" latinLnBrk="0" hangingPunct="1">
                        <a:lnSpc>
                          <a:spcPct val="100000"/>
                        </a:lnSpc>
                        <a:spcBef>
                          <a:spcPct val="20000"/>
                        </a:spcBef>
                        <a:spcAft>
                          <a:spcPct val="0"/>
                        </a:spcAft>
                        <a:buClr>
                          <a:schemeClr val="tx1"/>
                        </a:buClr>
                        <a:buSzTx/>
                        <a:buFontTx/>
                        <a:buNone/>
                        <a:tabLst/>
                      </a:pPr>
                      <a:r>
                        <a:rPr kumimoji="0" lang="id-ID" sz="2000" b="1" i="0" u="none" strike="noStrike" cap="none" normalizeH="0" baseline="0" dirty="0" smtClean="0">
                          <a:ln>
                            <a:noFill/>
                          </a:ln>
                          <a:solidFill>
                            <a:schemeClr val="tx1"/>
                          </a:solidFill>
                          <a:effectLst/>
                          <a:latin typeface="Arial" charset="0"/>
                          <a:cs typeface="Arial" charset="0"/>
                        </a:rPr>
                        <a:t>Basis Akuntansi</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kern="1200" dirty="0" smtClean="0">
                          <a:solidFill>
                            <a:schemeClr val="tx1"/>
                          </a:solidFill>
                          <a:latin typeface="+mn-lt"/>
                          <a:ea typeface="+mn-ea"/>
                          <a:cs typeface="+mn-cs"/>
                        </a:rPr>
                        <a:t>Basis akuntansi yang digunakan dalam laporan keuangan pemerintah</a:t>
                      </a:r>
                      <a:r>
                        <a:rPr lang="id-ID" sz="1800" b="1" kern="1200" dirty="0" smtClean="0">
                          <a:solidFill>
                            <a:schemeClr val="tx1"/>
                          </a:solidFill>
                          <a:latin typeface="+mn-lt"/>
                          <a:ea typeface="+mn-ea"/>
                          <a:cs typeface="+mn-cs"/>
                        </a:rPr>
                        <a:t> yaitu basis kas </a:t>
                      </a:r>
                      <a:r>
                        <a:rPr lang="id-ID" sz="1800" b="0" kern="1200" dirty="0" smtClean="0">
                          <a:solidFill>
                            <a:schemeClr val="tx1"/>
                          </a:solidFill>
                          <a:latin typeface="+mn-lt"/>
                          <a:ea typeface="+mn-ea"/>
                          <a:cs typeface="+mn-cs"/>
                        </a:rPr>
                        <a:t>untuk pengakuan pos-pos pendapatan, belanja, dan pembiayaan dan </a:t>
                      </a:r>
                      <a:r>
                        <a:rPr lang="id-ID" sz="1800" b="1" kern="1200" dirty="0" smtClean="0">
                          <a:solidFill>
                            <a:schemeClr val="tx1"/>
                          </a:solidFill>
                          <a:latin typeface="+mn-lt"/>
                          <a:ea typeface="+mn-ea"/>
                          <a:cs typeface="+mn-cs"/>
                        </a:rPr>
                        <a:t>basis akrual </a:t>
                      </a:r>
                      <a:r>
                        <a:rPr lang="id-ID" sz="1800" b="0" kern="1200" dirty="0" smtClean="0">
                          <a:solidFill>
                            <a:schemeClr val="tx1"/>
                          </a:solidFill>
                          <a:latin typeface="+mn-lt"/>
                          <a:ea typeface="+mn-ea"/>
                          <a:cs typeface="+mn-cs"/>
                        </a:rPr>
                        <a:t>untuk pengakuan pos-pos aset, kewajiban, dan ekuitas dana.</a:t>
                      </a:r>
                      <a:r>
                        <a:rPr kumimoji="0" lang="id-ID" sz="1800" b="0" i="0" u="none" strike="noStrike" cap="none" normalizeH="0" baseline="0" dirty="0" smtClean="0">
                          <a:ln>
                            <a:noFill/>
                          </a:ln>
                          <a:solidFill>
                            <a:schemeClr val="tx1"/>
                          </a:solidFill>
                          <a:effectLst/>
                          <a:latin typeface="Arial" charset="0"/>
                          <a:cs typeface="Arial" charset="0"/>
                        </a:rPr>
                        <a:t>(Par 5)</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b="0" kern="1200" dirty="0" smtClean="0">
                          <a:solidFill>
                            <a:schemeClr val="tx1"/>
                          </a:solidFill>
                          <a:latin typeface="+mn-lt"/>
                          <a:ea typeface="+mn-ea"/>
                          <a:cs typeface="+mn-cs"/>
                        </a:rPr>
                        <a:t>Penggunaan sepenuhnya </a:t>
                      </a:r>
                      <a:r>
                        <a:rPr lang="id-ID" sz="1800" b="1" kern="1200" dirty="0" smtClean="0">
                          <a:solidFill>
                            <a:schemeClr val="tx1"/>
                          </a:solidFill>
                          <a:latin typeface="+mn-lt"/>
                          <a:ea typeface="+mn-ea"/>
                          <a:cs typeface="+mn-cs"/>
                        </a:rPr>
                        <a:t>basis akrual </a:t>
                      </a:r>
                      <a:r>
                        <a:rPr lang="id-ID" sz="1800" kern="1200" dirty="0" smtClean="0">
                          <a:solidFill>
                            <a:schemeClr val="tx1"/>
                          </a:solidFill>
                          <a:latin typeface="+mn-lt"/>
                          <a:ea typeface="+mn-ea"/>
                          <a:cs typeface="+mn-cs"/>
                        </a:rPr>
                        <a:t>bersifat </a:t>
                      </a:r>
                      <a:r>
                        <a:rPr lang="id-ID" sz="1800" b="1" kern="1200" dirty="0" smtClean="0">
                          <a:solidFill>
                            <a:schemeClr val="tx1"/>
                          </a:solidFill>
                          <a:latin typeface="+mn-lt"/>
                          <a:ea typeface="+mn-ea"/>
                          <a:cs typeface="+mn-cs"/>
                        </a:rPr>
                        <a:t>optional </a:t>
                      </a:r>
                      <a:r>
                        <a:rPr lang="id-ID" sz="1800" b="0" kern="1200" dirty="0" smtClean="0">
                          <a:solidFill>
                            <a:schemeClr val="tx1"/>
                          </a:solidFill>
                          <a:latin typeface="+mn-lt"/>
                          <a:ea typeface="+mn-ea"/>
                          <a:cs typeface="+mn-cs"/>
                        </a:rPr>
                        <a:t>(Par 6)</a:t>
                      </a:r>
                      <a:r>
                        <a:rPr lang="id-ID" sz="1800" b="1" kern="1200" dirty="0" smtClean="0">
                          <a:solidFill>
                            <a:schemeClr val="tx1"/>
                          </a:solidFill>
                          <a:latin typeface="+mn-lt"/>
                          <a:ea typeface="+mn-ea"/>
                          <a:cs typeface="+mn-cs"/>
                        </a:rPr>
                        <a:t> </a:t>
                      </a:r>
                      <a:endParaRPr kumimoji="0" lang="en-US" sz="1800" b="1"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533400" marR="0" lvl="0" indent="-533400" algn="ctr" defTabSz="914400" rtl="0" eaLnBrk="1" fontAlgn="base" latinLnBrk="0" hangingPunct="1">
                        <a:lnSpc>
                          <a:spcPct val="100000"/>
                        </a:lnSpc>
                        <a:spcBef>
                          <a:spcPct val="20000"/>
                        </a:spcBef>
                        <a:spcAft>
                          <a:spcPct val="0"/>
                        </a:spcAft>
                        <a:buClr>
                          <a:schemeClr val="tx1"/>
                        </a:buClr>
                        <a:buSzTx/>
                        <a:buFontTx/>
                        <a:buNone/>
                        <a:tabLst/>
                      </a:pPr>
                      <a:r>
                        <a:rPr kumimoji="0" lang="id-ID" sz="2000" b="1" i="0" u="none" strike="noStrike" cap="none" normalizeH="0" baseline="0" dirty="0" smtClean="0">
                          <a:ln>
                            <a:noFill/>
                          </a:ln>
                          <a:solidFill>
                            <a:schemeClr val="tx1"/>
                          </a:solidFill>
                          <a:effectLst/>
                          <a:latin typeface="Arial" charset="0"/>
                          <a:cs typeface="Arial" charset="0"/>
                        </a:rPr>
                        <a:t>Basis Akuntansi</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kern="1200" dirty="0" smtClean="0">
                          <a:solidFill>
                            <a:schemeClr val="tx1"/>
                          </a:solidFill>
                          <a:latin typeface="+mn-lt"/>
                          <a:ea typeface="+mn-ea"/>
                          <a:cs typeface="+mn-cs"/>
                        </a:rPr>
                        <a:t>Basis akuntansi yang digunakan dalam laporan keuangan pemerintah</a:t>
                      </a:r>
                      <a:r>
                        <a:rPr lang="id-ID" sz="1800" b="1" kern="1200" dirty="0" smtClean="0">
                          <a:solidFill>
                            <a:schemeClr val="tx1"/>
                          </a:solidFill>
                          <a:latin typeface="+mn-lt"/>
                          <a:ea typeface="+mn-ea"/>
                          <a:cs typeface="+mn-cs"/>
                        </a:rPr>
                        <a:t> yaitu basis akrual</a:t>
                      </a:r>
                      <a:r>
                        <a:rPr lang="id-ID" sz="1800" kern="1200" dirty="0" smtClean="0">
                          <a:solidFill>
                            <a:schemeClr val="tx1"/>
                          </a:solidFill>
                          <a:latin typeface="+mn-lt"/>
                          <a:ea typeface="+mn-ea"/>
                          <a:cs typeface="+mn-cs"/>
                        </a:rPr>
                        <a:t> </a:t>
                      </a:r>
                      <a:r>
                        <a:rPr kumimoji="0" lang="id-ID" sz="1800" b="0" i="0" u="none" strike="noStrike" cap="none" normalizeH="0" baseline="0" dirty="0" smtClean="0">
                          <a:ln>
                            <a:noFill/>
                          </a:ln>
                          <a:solidFill>
                            <a:schemeClr val="tx1"/>
                          </a:solidFill>
                          <a:effectLst/>
                          <a:latin typeface="Arial" charset="0"/>
                          <a:cs typeface="Arial" charset="0"/>
                        </a:rPr>
                        <a:t>(Par 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13</a:t>
            </a:fld>
            <a:endParaRPr lang="en-US">
              <a:latin typeface="+mj-lt"/>
              <a:cs typeface="Arial" charset="0"/>
            </a:endParaRPr>
          </a:p>
        </p:txBody>
      </p:sp>
      <p:sp>
        <p:nvSpPr>
          <p:cNvPr id="75778" name="Rectangle 2"/>
          <p:cNvSpPr>
            <a:spLocks noGrp="1" noChangeArrowheads="1"/>
          </p:cNvSpPr>
          <p:nvPr>
            <p:ph type="title"/>
          </p:nvPr>
        </p:nvSpPr>
        <p:spPr>
          <a:xfrm>
            <a:off x="1219200" y="88900"/>
            <a:ext cx="6991350" cy="901700"/>
          </a:xfrm>
        </p:spPr>
        <p:txBody>
          <a:bodyPr/>
          <a:lstStyle/>
          <a:p>
            <a:pPr algn="ctr" eaLnBrk="1" hangingPunct="1">
              <a:defRPr/>
            </a:pPr>
            <a:r>
              <a:rPr lang="id-ID" sz="2800" dirty="0" smtClean="0"/>
              <a:t>2. PENYAJIAN LAPORAN KEUANGAN-PSAP 01</a:t>
            </a:r>
            <a:endParaRPr lang="en-US" sz="2800" dirty="0" smtClean="0"/>
          </a:p>
        </p:txBody>
      </p:sp>
      <p:graphicFrame>
        <p:nvGraphicFramePr>
          <p:cNvPr id="75843" name="Group 67"/>
          <p:cNvGraphicFramePr>
            <a:graphicFrameLocks noGrp="1"/>
          </p:cNvGraphicFramePr>
          <p:nvPr>
            <p:ph idx="1"/>
          </p:nvPr>
        </p:nvGraphicFramePr>
        <p:xfrm>
          <a:off x="152400" y="1066800"/>
          <a:ext cx="8763000" cy="5486400"/>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Definisi </a:t>
                      </a:r>
                      <a:endParaRPr kumimoji="0" lang="id-ID"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05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b="1" u="none" kern="1200" dirty="0" smtClean="0">
                          <a:solidFill>
                            <a:schemeClr val="tx1"/>
                          </a:solidFill>
                          <a:latin typeface="+mn-lt"/>
                          <a:ea typeface="+mn-ea"/>
                          <a:cs typeface="+mn-cs"/>
                        </a:rPr>
                        <a:t>Pendapatan</a:t>
                      </a:r>
                      <a:r>
                        <a:rPr lang="id-ID" sz="1800" b="0" u="none" kern="1200" dirty="0" smtClean="0">
                          <a:solidFill>
                            <a:schemeClr val="tx1"/>
                          </a:solidFill>
                          <a:latin typeface="+mn-lt"/>
                          <a:ea typeface="+mn-ea"/>
                          <a:cs typeface="+mn-cs"/>
                        </a:rPr>
                        <a:t>: </a:t>
                      </a:r>
                      <a:r>
                        <a:rPr lang="id-ID" sz="1800" kern="1200" dirty="0" smtClean="0">
                          <a:solidFill>
                            <a:schemeClr val="tx1"/>
                          </a:solidFill>
                          <a:latin typeface="+mn-lt"/>
                          <a:ea typeface="+mn-ea"/>
                          <a:cs typeface="+mn-cs"/>
                        </a:rPr>
                        <a:t> adalah semua penerimaan Rekening Kas Umum Negara/Daerah yang menambah </a:t>
                      </a:r>
                      <a:r>
                        <a:rPr lang="id-ID" sz="1800" b="1" kern="1200" dirty="0" smtClean="0">
                          <a:solidFill>
                            <a:schemeClr val="tx1"/>
                          </a:solidFill>
                          <a:latin typeface="+mn-lt"/>
                          <a:ea typeface="+mn-ea"/>
                          <a:cs typeface="+mn-cs"/>
                        </a:rPr>
                        <a:t>ekuitas dana lancar</a:t>
                      </a:r>
                      <a:r>
                        <a:rPr lang="id-ID" sz="1800" kern="1200" dirty="0" smtClean="0">
                          <a:solidFill>
                            <a:schemeClr val="tx1"/>
                          </a:solidFill>
                          <a:latin typeface="+mn-lt"/>
                          <a:ea typeface="+mn-ea"/>
                          <a:cs typeface="+mn-cs"/>
                        </a:rPr>
                        <a:t> dalam periode tahun anggaran yang bersangkutan yang menjadi hak pemerintah, dan tidak perlu dibayar kembali oleh pemerintah.</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8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cap="none" normalizeH="0" baseline="0" dirty="0" smtClean="0">
                          <a:ln>
                            <a:noFill/>
                          </a:ln>
                          <a:solidFill>
                            <a:schemeClr val="tx1"/>
                          </a:solidFill>
                          <a:effectLst/>
                          <a:latin typeface="Arial" charset="0"/>
                          <a:cs typeface="Arial" charset="0"/>
                        </a:rPr>
                        <a:t>(Par 8)</a:t>
                      </a:r>
                      <a:endParaRPr lang="id-ID" sz="1800" b="1"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Definisi</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400" b="1"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lang="id-ID" sz="1800" b="1" kern="1200" dirty="0" smtClean="0">
                          <a:solidFill>
                            <a:schemeClr val="tx1"/>
                          </a:solidFill>
                          <a:latin typeface="+mn-lt"/>
                          <a:ea typeface="+mn-ea"/>
                          <a:cs typeface="+mn-cs"/>
                        </a:rPr>
                        <a:t>Pendatapan-LRA</a:t>
                      </a:r>
                      <a:r>
                        <a:rPr lang="id-ID" sz="1800" kern="1200" dirty="0" smtClean="0">
                          <a:solidFill>
                            <a:schemeClr val="tx1"/>
                          </a:solidFill>
                          <a:latin typeface="+mn-lt"/>
                          <a:ea typeface="+mn-ea"/>
                          <a:cs typeface="+mn-cs"/>
                        </a:rPr>
                        <a:t>: semua penerimaan Rekening Kas Umum Negara/Daerah yang menambah</a:t>
                      </a:r>
                      <a:r>
                        <a:rPr lang="id-ID" sz="1800" b="1" kern="1200" dirty="0" smtClean="0">
                          <a:solidFill>
                            <a:schemeClr val="tx1"/>
                          </a:solidFill>
                          <a:latin typeface="+mn-lt"/>
                          <a:ea typeface="+mn-ea"/>
                          <a:cs typeface="+mn-cs"/>
                        </a:rPr>
                        <a:t> Saldo Anggaran Lebih</a:t>
                      </a:r>
                      <a:r>
                        <a:rPr lang="id-ID" sz="1800" kern="1200" dirty="0" smtClean="0">
                          <a:solidFill>
                            <a:schemeClr val="tx1"/>
                          </a:solidFill>
                          <a:latin typeface="+mn-lt"/>
                          <a:ea typeface="+mn-ea"/>
                          <a:cs typeface="+mn-cs"/>
                        </a:rPr>
                        <a:t> dalam periode tahun anggaran yang bersangkutan yang menjadi hak pemerintah, dan tidak perlu dibayar kembali oleh pemerintah.</a:t>
                      </a:r>
                    </a:p>
                    <a:p>
                      <a:pPr marL="0" marR="0" lvl="0" indent="0" algn="l" defTabSz="914400" rtl="0" eaLnBrk="1" fontAlgn="base" latinLnBrk="0" hangingPunct="1">
                        <a:lnSpc>
                          <a:spcPct val="100000"/>
                        </a:lnSpc>
                        <a:spcBef>
                          <a:spcPts val="0"/>
                        </a:spcBef>
                        <a:spcAft>
                          <a:spcPct val="0"/>
                        </a:spcAft>
                        <a:buClr>
                          <a:schemeClr val="tx1"/>
                        </a:buClr>
                        <a:buSzTx/>
                        <a:buFontTx/>
                        <a:buNone/>
                        <a:tabLst/>
                      </a:pPr>
                      <a:endParaRPr lang="id-ID" sz="18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lang="id-ID" sz="1800" b="1" kern="1200" dirty="0" smtClean="0">
                          <a:solidFill>
                            <a:schemeClr val="tx1"/>
                          </a:solidFill>
                          <a:latin typeface="+mn-lt"/>
                          <a:ea typeface="+mn-ea"/>
                          <a:cs typeface="+mn-cs"/>
                        </a:rPr>
                        <a:t>Pendapatan-LO</a:t>
                      </a:r>
                      <a:r>
                        <a:rPr lang="id-ID" sz="1800" kern="1200" dirty="0" smtClean="0">
                          <a:solidFill>
                            <a:schemeClr val="tx1"/>
                          </a:solidFill>
                          <a:latin typeface="+mn-lt"/>
                          <a:ea typeface="+mn-ea"/>
                          <a:cs typeface="+mn-cs"/>
                        </a:rPr>
                        <a:t>: hak pemerintah pusat/daerah yang diakui sebagai penambah ekuitas dalam periode tahun anggaran yang bersangkutan dan tidak perlu dibayar kembali.</a:t>
                      </a:r>
                    </a:p>
                    <a:p>
                      <a:pPr marL="0" marR="0" lvl="0" indent="0" algn="l" defTabSz="914400" rtl="0" eaLnBrk="1" fontAlgn="base" latinLnBrk="0" hangingPunct="1">
                        <a:lnSpc>
                          <a:spcPct val="100000"/>
                        </a:lnSpc>
                        <a:spcBef>
                          <a:spcPts val="0"/>
                        </a:spcBef>
                        <a:spcAft>
                          <a:spcPct val="0"/>
                        </a:spcAft>
                        <a:buClr>
                          <a:schemeClr val="tx1"/>
                        </a:buClr>
                        <a:buSzTx/>
                        <a:buFontTx/>
                        <a:buNone/>
                        <a:tabLst/>
                      </a:pPr>
                      <a:endParaRPr lang="id-ID" sz="1800"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kumimoji="0" lang="id-ID" sz="1800" b="0" i="0" u="none" strike="noStrike" cap="none" normalizeH="0" baseline="0" dirty="0" smtClean="0">
                          <a:ln>
                            <a:noFill/>
                          </a:ln>
                          <a:solidFill>
                            <a:schemeClr val="tx1"/>
                          </a:solidFill>
                          <a:effectLst/>
                          <a:latin typeface="Arial" charset="0"/>
                          <a:cs typeface="Arial" charset="0"/>
                        </a:rPr>
                        <a:t>(Par 8)</a:t>
                      </a:r>
                      <a:endParaRPr lang="id-ID" sz="1800"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14</a:t>
            </a:fld>
            <a:endParaRPr lang="en-US">
              <a:latin typeface="+mj-lt"/>
              <a:cs typeface="Arial" charset="0"/>
            </a:endParaRPr>
          </a:p>
        </p:txBody>
      </p:sp>
      <p:sp>
        <p:nvSpPr>
          <p:cNvPr id="75778" name="Rectangle 2"/>
          <p:cNvSpPr>
            <a:spLocks noGrp="1" noChangeArrowheads="1"/>
          </p:cNvSpPr>
          <p:nvPr>
            <p:ph type="title"/>
          </p:nvPr>
        </p:nvSpPr>
        <p:spPr>
          <a:xfrm>
            <a:off x="1219200" y="88900"/>
            <a:ext cx="6991350" cy="901700"/>
          </a:xfrm>
        </p:spPr>
        <p:txBody>
          <a:bodyPr/>
          <a:lstStyle/>
          <a:p>
            <a:pPr algn="ctr" eaLnBrk="1" hangingPunct="1">
              <a:defRPr/>
            </a:pPr>
            <a:r>
              <a:rPr lang="id-ID" sz="2800" dirty="0" smtClean="0"/>
              <a:t>2. PENYAJIAN LAPORAN KEUANGAN-PSAP 01</a:t>
            </a:r>
            <a:endParaRPr lang="en-US" sz="2800" dirty="0" smtClean="0"/>
          </a:p>
        </p:txBody>
      </p:sp>
      <p:graphicFrame>
        <p:nvGraphicFramePr>
          <p:cNvPr id="75843" name="Group 67"/>
          <p:cNvGraphicFramePr>
            <a:graphicFrameLocks noGrp="1"/>
          </p:cNvGraphicFramePr>
          <p:nvPr>
            <p:ph idx="1"/>
          </p:nvPr>
        </p:nvGraphicFramePr>
        <p:xfrm>
          <a:off x="152400" y="1066800"/>
          <a:ext cx="8763000" cy="5486400"/>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Definisi </a:t>
                      </a:r>
                      <a:r>
                        <a:rPr kumimoji="0" lang="id-ID" sz="1600" b="0" i="0" u="none" strike="noStrike" cap="none" normalizeH="0" baseline="0" dirty="0" smtClean="0">
                          <a:ln>
                            <a:noFill/>
                          </a:ln>
                          <a:solidFill>
                            <a:schemeClr val="tx1"/>
                          </a:solidFill>
                          <a:effectLst/>
                          <a:latin typeface="Arial" charset="0"/>
                          <a:cs typeface="Arial" charset="0"/>
                        </a:rPr>
                        <a:t>(lanjutan)</a:t>
                      </a:r>
                      <a:endParaRPr kumimoji="0" lang="id-ID"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05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defRPr/>
                      </a:pPr>
                      <a:r>
                        <a:rPr lang="id-ID" sz="1800" b="1" u="none" kern="1200" dirty="0" smtClean="0">
                          <a:solidFill>
                            <a:schemeClr val="tx1"/>
                          </a:solidFill>
                          <a:latin typeface="+mn-lt"/>
                          <a:ea typeface="+mn-ea"/>
                          <a:cs typeface="+mn-cs"/>
                        </a:rPr>
                        <a:t>Belanja</a:t>
                      </a:r>
                      <a:r>
                        <a:rPr lang="id-ID" sz="1800" b="0" u="none" kern="1200" dirty="0" smtClean="0">
                          <a:solidFill>
                            <a:schemeClr val="tx1"/>
                          </a:solidFill>
                          <a:latin typeface="+mn-lt"/>
                          <a:ea typeface="+mn-ea"/>
                          <a:cs typeface="+mn-cs"/>
                        </a:rPr>
                        <a:t>: </a:t>
                      </a:r>
                      <a:r>
                        <a:rPr lang="it-IT" sz="1800" b="0" kern="1200" dirty="0" smtClean="0">
                          <a:solidFill>
                            <a:schemeClr val="tx1"/>
                          </a:solidFill>
                          <a:latin typeface="+mn-lt"/>
                          <a:ea typeface="+mn-ea"/>
                          <a:cs typeface="+mn-cs"/>
                        </a:rPr>
                        <a:t>semua pengeluaran dari Rekening Kas Umum Negara/Daerah yang mengurangi </a:t>
                      </a:r>
                      <a:r>
                        <a:rPr lang="id-ID" sz="1800" b="1" kern="1200" dirty="0" smtClean="0">
                          <a:solidFill>
                            <a:schemeClr val="tx1"/>
                          </a:solidFill>
                          <a:latin typeface="+mn-lt"/>
                          <a:ea typeface="+mn-ea"/>
                          <a:cs typeface="+mn-cs"/>
                        </a:rPr>
                        <a:t>ekuitas</a:t>
                      </a:r>
                      <a:r>
                        <a:rPr lang="id-ID" sz="1800" b="1" kern="1200" baseline="0" dirty="0" smtClean="0">
                          <a:solidFill>
                            <a:schemeClr val="tx1"/>
                          </a:solidFill>
                          <a:latin typeface="+mn-lt"/>
                          <a:ea typeface="+mn-ea"/>
                          <a:cs typeface="+mn-cs"/>
                        </a:rPr>
                        <a:t> dana lancar </a:t>
                      </a:r>
                      <a:r>
                        <a:rPr lang="it-IT" sz="1800" b="0" kern="1200" dirty="0" smtClean="0">
                          <a:solidFill>
                            <a:schemeClr val="tx1"/>
                          </a:solidFill>
                          <a:latin typeface="+mn-lt"/>
                          <a:ea typeface="+mn-ea"/>
                          <a:cs typeface="+mn-cs"/>
                        </a:rPr>
                        <a:t>dalam periode tahun anggaran bersangkutan yang tidak akan diperoleh pembayarannya kembali oleh pemerintah.</a:t>
                      </a:r>
                      <a:endParaRPr lang="id-ID" sz="1800" b="0" u="none"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9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9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cap="none" normalizeH="0" baseline="0" dirty="0" smtClean="0">
                          <a:ln>
                            <a:noFill/>
                          </a:ln>
                          <a:solidFill>
                            <a:schemeClr val="tx1"/>
                          </a:solidFill>
                          <a:effectLst/>
                          <a:latin typeface="Arial" charset="0"/>
                          <a:cs typeface="Arial" charset="0"/>
                        </a:rPr>
                        <a:t>(Par 8)</a:t>
                      </a:r>
                      <a:endParaRPr lang="id-ID" sz="900" b="1"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Definisi </a:t>
                      </a:r>
                      <a:r>
                        <a:rPr kumimoji="0" lang="id-ID" sz="1800" b="0" i="0" u="none" strike="noStrike" cap="none" normalizeH="0" baseline="0" dirty="0" smtClean="0">
                          <a:ln>
                            <a:noFill/>
                          </a:ln>
                          <a:solidFill>
                            <a:schemeClr val="tx1"/>
                          </a:solidFill>
                          <a:effectLst/>
                          <a:latin typeface="Arial" charset="0"/>
                          <a:cs typeface="Arial" charset="0"/>
                        </a:rPr>
                        <a:t>(lanjutan)</a:t>
                      </a:r>
                      <a:endParaRPr kumimoji="0" lang="id-ID" sz="1800" b="1"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800" b="1"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lang="id-ID" sz="1600" b="1" u="none" kern="1200" baseline="0" dirty="0" smtClean="0">
                          <a:solidFill>
                            <a:schemeClr val="tx1"/>
                          </a:solidFill>
                          <a:latin typeface="+mn-lt"/>
                          <a:ea typeface="+mn-ea"/>
                          <a:cs typeface="+mn-cs"/>
                        </a:rPr>
                        <a:t>Belanja</a:t>
                      </a:r>
                      <a:r>
                        <a:rPr lang="id-ID" sz="1600" b="0" u="none" kern="1200" baseline="0" dirty="0" smtClean="0">
                          <a:solidFill>
                            <a:schemeClr val="tx1"/>
                          </a:solidFill>
                          <a:latin typeface="+mn-lt"/>
                          <a:ea typeface="+mn-ea"/>
                          <a:cs typeface="+mn-cs"/>
                        </a:rPr>
                        <a:t>: </a:t>
                      </a:r>
                      <a:r>
                        <a:rPr lang="it-IT" sz="1800" b="0" kern="1200" dirty="0" smtClean="0">
                          <a:solidFill>
                            <a:schemeClr val="tx1"/>
                          </a:solidFill>
                          <a:latin typeface="+mn-lt"/>
                          <a:ea typeface="+mn-ea"/>
                          <a:cs typeface="+mn-cs"/>
                        </a:rPr>
                        <a:t>semua pengeluaran dari Rekening Kas Umum Negara/Daerah yang mengurangi </a:t>
                      </a:r>
                      <a:r>
                        <a:rPr lang="it-IT" sz="1800" b="1" kern="1200" dirty="0" smtClean="0">
                          <a:solidFill>
                            <a:schemeClr val="tx1"/>
                          </a:solidFill>
                          <a:latin typeface="+mn-lt"/>
                          <a:ea typeface="+mn-ea"/>
                          <a:cs typeface="+mn-cs"/>
                        </a:rPr>
                        <a:t>Saldo Anggaran Lebih </a:t>
                      </a:r>
                      <a:r>
                        <a:rPr lang="it-IT" sz="1800" b="0" kern="1200" dirty="0" smtClean="0">
                          <a:solidFill>
                            <a:schemeClr val="tx1"/>
                          </a:solidFill>
                          <a:latin typeface="+mn-lt"/>
                          <a:ea typeface="+mn-ea"/>
                          <a:cs typeface="+mn-cs"/>
                        </a:rPr>
                        <a:t>dalam periode tahun anggaran bersangkutan yang tidak akan diperoleh pembayarannya kembali oleh pemerintah.</a:t>
                      </a:r>
                      <a:endParaRPr lang="id-ID" sz="1800" b="0"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endParaRPr lang="id-ID" sz="1600" b="1" u="none"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lang="id-ID" sz="1600" b="1" u="none" kern="1200" baseline="0" dirty="0" smtClean="0">
                          <a:solidFill>
                            <a:schemeClr val="tx1"/>
                          </a:solidFill>
                          <a:latin typeface="+mn-lt"/>
                          <a:ea typeface="+mn-ea"/>
                          <a:cs typeface="+mn-cs"/>
                        </a:rPr>
                        <a:t>Beban</a:t>
                      </a:r>
                      <a:r>
                        <a:rPr lang="id-ID" sz="1600" b="0" u="none" kern="1200" baseline="0" dirty="0" smtClean="0">
                          <a:solidFill>
                            <a:schemeClr val="tx1"/>
                          </a:solidFill>
                          <a:latin typeface="+mn-lt"/>
                          <a:ea typeface="+mn-ea"/>
                          <a:cs typeface="+mn-cs"/>
                        </a:rPr>
                        <a:t>: </a:t>
                      </a:r>
                      <a:r>
                        <a:rPr lang="id-ID" sz="1800" b="0" kern="1200" dirty="0" smtClean="0">
                          <a:solidFill>
                            <a:schemeClr val="tx1"/>
                          </a:solidFill>
                          <a:latin typeface="+mn-lt"/>
                          <a:ea typeface="+mn-ea"/>
                          <a:cs typeface="+mn-cs"/>
                        </a:rPr>
                        <a:t>penurunan manfaat ekonomi atau potensi jasa dalam periode pelaporan yang menurunkan ekuitas, yang dapat berupa pengeluaran atau konsumsi aset atau timbulnya kewajiban</a:t>
                      </a:r>
                      <a:r>
                        <a:rPr lang="it-IT" sz="1800" b="0" kern="1200" dirty="0" smtClean="0">
                          <a:solidFill>
                            <a:schemeClr val="tx1"/>
                          </a:solidFill>
                          <a:latin typeface="+mn-lt"/>
                          <a:ea typeface="+mn-ea"/>
                          <a:cs typeface="+mn-cs"/>
                        </a:rPr>
                        <a:t>.</a:t>
                      </a:r>
                      <a:endParaRPr lang="id-ID" sz="1600" b="0" u="none"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endParaRPr lang="id-ID" sz="18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kumimoji="0" lang="id-ID" sz="1800" b="0" i="0" u="none" strike="noStrike" cap="none" normalizeH="0" baseline="0" dirty="0" smtClean="0">
                          <a:ln>
                            <a:noFill/>
                          </a:ln>
                          <a:solidFill>
                            <a:schemeClr val="tx1"/>
                          </a:solidFill>
                          <a:effectLst/>
                          <a:latin typeface="Arial" charset="0"/>
                          <a:cs typeface="Arial" charset="0"/>
                        </a:rPr>
                        <a:t>(Par 8)</a:t>
                      </a:r>
                      <a:endParaRPr lang="id-ID" sz="1800" b="1"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15</a:t>
            </a:fld>
            <a:endParaRPr lang="en-US">
              <a:latin typeface="+mj-lt"/>
              <a:cs typeface="Arial" charset="0"/>
            </a:endParaRPr>
          </a:p>
        </p:txBody>
      </p:sp>
      <p:sp>
        <p:nvSpPr>
          <p:cNvPr id="75778" name="Rectangle 2"/>
          <p:cNvSpPr>
            <a:spLocks noGrp="1" noChangeArrowheads="1"/>
          </p:cNvSpPr>
          <p:nvPr>
            <p:ph type="title"/>
          </p:nvPr>
        </p:nvSpPr>
        <p:spPr>
          <a:xfrm>
            <a:off x="1219200" y="88900"/>
            <a:ext cx="6991350" cy="901700"/>
          </a:xfrm>
        </p:spPr>
        <p:txBody>
          <a:bodyPr/>
          <a:lstStyle/>
          <a:p>
            <a:pPr algn="ctr" eaLnBrk="1" hangingPunct="1">
              <a:defRPr/>
            </a:pPr>
            <a:r>
              <a:rPr lang="id-ID" sz="2800" dirty="0" smtClean="0"/>
              <a:t>2. PENYAJIAN LAPORAN KEUANGAN-PSAP 01</a:t>
            </a:r>
            <a:endParaRPr lang="en-US" sz="2800" dirty="0" smtClean="0"/>
          </a:p>
        </p:txBody>
      </p:sp>
      <p:graphicFrame>
        <p:nvGraphicFramePr>
          <p:cNvPr id="75843" name="Group 67"/>
          <p:cNvGraphicFramePr>
            <a:graphicFrameLocks noGrp="1"/>
          </p:cNvGraphicFramePr>
          <p:nvPr>
            <p:ph idx="1"/>
          </p:nvPr>
        </p:nvGraphicFramePr>
        <p:xfrm>
          <a:off x="76200" y="1066801"/>
          <a:ext cx="8991600" cy="5561712"/>
        </p:xfrm>
        <a:graphic>
          <a:graphicData uri="http://schemas.openxmlformats.org/drawingml/2006/table">
            <a:tbl>
              <a:tblPr/>
              <a:tblGrid>
                <a:gridCol w="4495800"/>
                <a:gridCol w="4495800"/>
              </a:tblGrid>
              <a:tr h="370908">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4963091">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Definisi </a:t>
                      </a:r>
                      <a:r>
                        <a:rPr kumimoji="0" lang="id-ID" sz="1600" b="0" i="0" u="none" strike="noStrike" cap="none" normalizeH="0" baseline="0" dirty="0" smtClean="0">
                          <a:ln>
                            <a:noFill/>
                          </a:ln>
                          <a:solidFill>
                            <a:schemeClr val="tx1"/>
                          </a:solidFill>
                          <a:effectLst/>
                          <a:latin typeface="Arial" charset="0"/>
                          <a:cs typeface="Arial" charset="0"/>
                        </a:rPr>
                        <a:t>(lanjutan)</a:t>
                      </a:r>
                      <a:endParaRPr kumimoji="0" lang="id-ID"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05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b="1" kern="1200" dirty="0" smtClean="0">
                          <a:solidFill>
                            <a:schemeClr val="tx1"/>
                          </a:solidFill>
                          <a:latin typeface="+mn-lt"/>
                          <a:ea typeface="+mn-ea"/>
                          <a:cs typeface="+mn-cs"/>
                        </a:rPr>
                        <a:t>Surplus/Defisit</a:t>
                      </a:r>
                      <a:r>
                        <a:rPr lang="id-ID" sz="1800" b="0" kern="1200" dirty="0" smtClean="0">
                          <a:solidFill>
                            <a:schemeClr val="tx1"/>
                          </a:solidFill>
                          <a:latin typeface="+mn-lt"/>
                          <a:ea typeface="+mn-ea"/>
                          <a:cs typeface="+mn-cs"/>
                        </a:rPr>
                        <a:t>: </a:t>
                      </a:r>
                      <a:r>
                        <a:rPr lang="id-ID" sz="1800" kern="1200" dirty="0" smtClean="0">
                          <a:solidFill>
                            <a:schemeClr val="tx1"/>
                          </a:solidFill>
                          <a:latin typeface="+mn-lt"/>
                          <a:ea typeface="+mn-ea"/>
                          <a:cs typeface="+mn-cs"/>
                        </a:rPr>
                        <a:t>selisih lebih/kurang antara pendapatan dan belanja selama satu periode pelaporan.</a:t>
                      </a:r>
                      <a:endParaRPr lang="id-ID" sz="1800" b="0"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8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defRPr/>
                      </a:pPr>
                      <a:endParaRPr lang="id-ID" sz="7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defRPr/>
                      </a:pPr>
                      <a:r>
                        <a:rPr lang="id-ID" sz="1800" b="1" kern="1200" dirty="0" smtClean="0">
                          <a:solidFill>
                            <a:schemeClr val="tx1"/>
                          </a:solidFill>
                          <a:latin typeface="+mn-lt"/>
                          <a:ea typeface="+mn-ea"/>
                          <a:cs typeface="+mn-cs"/>
                        </a:rPr>
                        <a:t>Penyusutan</a:t>
                      </a:r>
                      <a:r>
                        <a:rPr lang="id-ID" sz="1800" kern="1200" dirty="0" smtClean="0">
                          <a:solidFill>
                            <a:schemeClr val="tx1"/>
                          </a:solidFill>
                          <a:latin typeface="+mn-lt"/>
                          <a:ea typeface="+mn-ea"/>
                          <a:cs typeface="+mn-cs"/>
                        </a:rPr>
                        <a:t> adalah </a:t>
                      </a:r>
                      <a:r>
                        <a:rPr lang="id-ID" sz="1800" b="1" kern="1200" dirty="0" smtClean="0">
                          <a:solidFill>
                            <a:schemeClr val="tx1"/>
                          </a:solidFill>
                          <a:latin typeface="+mn-lt"/>
                          <a:ea typeface="+mn-ea"/>
                          <a:cs typeface="+mn-cs"/>
                        </a:rPr>
                        <a:t>penyesuaian nilai</a:t>
                      </a:r>
                      <a:r>
                        <a:rPr lang="id-ID" sz="1800" kern="1200" dirty="0" smtClean="0">
                          <a:solidFill>
                            <a:schemeClr val="tx1"/>
                          </a:solidFill>
                          <a:latin typeface="+mn-lt"/>
                          <a:ea typeface="+mn-ea"/>
                          <a:cs typeface="+mn-cs"/>
                        </a:rPr>
                        <a:t> sehubungan dengan penurunan kapasitas dan manfaat dari suatu aset </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cap="none" normalizeH="0" baseline="0" dirty="0" smtClean="0">
                          <a:ln>
                            <a:noFill/>
                          </a:ln>
                          <a:solidFill>
                            <a:schemeClr val="tx1"/>
                          </a:solidFill>
                          <a:effectLst/>
                          <a:latin typeface="Arial" charset="0"/>
                          <a:cs typeface="Arial" charset="0"/>
                        </a:rPr>
                        <a:t>(Par 8)</a:t>
                      </a:r>
                      <a:endParaRPr lang="id-ID" sz="18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800" b="1"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Definisi </a:t>
                      </a:r>
                      <a:r>
                        <a:rPr kumimoji="0" lang="id-ID" sz="1800" b="0" i="0" u="none" strike="noStrike" cap="none" normalizeH="0" baseline="0" dirty="0" smtClean="0">
                          <a:ln>
                            <a:noFill/>
                          </a:ln>
                          <a:solidFill>
                            <a:schemeClr val="tx1"/>
                          </a:solidFill>
                          <a:effectLst/>
                          <a:latin typeface="Arial" charset="0"/>
                          <a:cs typeface="Arial" charset="0"/>
                        </a:rPr>
                        <a:t>(lanjutan)</a:t>
                      </a:r>
                      <a:endParaRPr kumimoji="0" lang="id-ID" sz="1800" b="1"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400" b="1"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defRPr/>
                      </a:pPr>
                      <a:r>
                        <a:rPr lang="id-ID" sz="1800" b="1" kern="1200" dirty="0" smtClean="0">
                          <a:solidFill>
                            <a:schemeClr val="tx1"/>
                          </a:solidFill>
                          <a:latin typeface="+mn-lt"/>
                          <a:ea typeface="+mn-ea"/>
                          <a:cs typeface="+mn-cs"/>
                        </a:rPr>
                        <a:t>Surplus/Defisit-LRA</a:t>
                      </a:r>
                      <a:r>
                        <a:rPr lang="id-ID" sz="1800" b="0" kern="1200" dirty="0" smtClean="0">
                          <a:solidFill>
                            <a:schemeClr val="tx1"/>
                          </a:solidFill>
                          <a:latin typeface="+mn-lt"/>
                          <a:ea typeface="+mn-ea"/>
                          <a:cs typeface="+mn-cs"/>
                        </a:rPr>
                        <a:t>:</a:t>
                      </a:r>
                      <a:r>
                        <a:rPr lang="id-ID" sz="1800" kern="1200" dirty="0" smtClean="0">
                          <a:solidFill>
                            <a:schemeClr val="tx1"/>
                          </a:solidFill>
                          <a:latin typeface="+mn-lt"/>
                          <a:ea typeface="+mn-ea"/>
                          <a:cs typeface="+mn-cs"/>
                        </a:rPr>
                        <a:t>selisih lebih/kurang antara pendapatan-LRA dan belanja selama satu periode pelaporan.</a:t>
                      </a:r>
                      <a:endParaRPr lang="id-ID" sz="1800" b="0"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defRPr/>
                      </a:pPr>
                      <a:endParaRPr lang="id-ID" sz="10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defRPr/>
                      </a:pPr>
                      <a:r>
                        <a:rPr lang="id-ID" sz="1800" b="1" kern="1200" dirty="0" smtClean="0">
                          <a:solidFill>
                            <a:schemeClr val="tx1"/>
                          </a:solidFill>
                          <a:latin typeface="+mn-lt"/>
                          <a:ea typeface="+mn-ea"/>
                          <a:cs typeface="+mn-cs"/>
                        </a:rPr>
                        <a:t>Surplus/Defisit-LO</a:t>
                      </a:r>
                      <a:r>
                        <a:rPr lang="id-ID" sz="1800" b="0" kern="1200" dirty="0" smtClean="0">
                          <a:solidFill>
                            <a:schemeClr val="tx1"/>
                          </a:solidFill>
                          <a:latin typeface="+mn-lt"/>
                          <a:ea typeface="+mn-ea"/>
                          <a:cs typeface="+mn-cs"/>
                        </a:rPr>
                        <a:t>: </a:t>
                      </a:r>
                      <a:r>
                        <a:rPr lang="id-ID" sz="1800" kern="1200" dirty="0" smtClean="0">
                          <a:solidFill>
                            <a:schemeClr val="tx1"/>
                          </a:solidFill>
                          <a:latin typeface="+mn-lt"/>
                          <a:ea typeface="+mn-ea"/>
                          <a:cs typeface="+mn-cs"/>
                        </a:rPr>
                        <a:t>selisih antara pendapatan-LO dan beban selama satu periode pelaporan, setelah</a:t>
                      </a:r>
                      <a:r>
                        <a:rPr lang="id-ID" sz="1800" kern="1200" baseline="0" dirty="0" smtClean="0">
                          <a:solidFill>
                            <a:schemeClr val="tx1"/>
                          </a:solidFill>
                          <a:latin typeface="+mn-lt"/>
                          <a:ea typeface="+mn-ea"/>
                          <a:cs typeface="+mn-cs"/>
                        </a:rPr>
                        <a:t> </a:t>
                      </a:r>
                      <a:r>
                        <a:rPr lang="id-ID" sz="1800" kern="1200" dirty="0" smtClean="0">
                          <a:solidFill>
                            <a:schemeClr val="tx1"/>
                          </a:solidFill>
                          <a:latin typeface="+mn-lt"/>
                          <a:ea typeface="+mn-ea"/>
                          <a:cs typeface="+mn-cs"/>
                        </a:rPr>
                        <a:t>diperhitungkan surplus/ defisit dari kegiatan non operasional dan pos luar biasa.</a:t>
                      </a:r>
                      <a:endParaRPr lang="id-ID" sz="1800" b="0"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endParaRPr lang="id-ID" sz="18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defRPr/>
                      </a:pPr>
                      <a:r>
                        <a:rPr lang="id-ID" sz="1800" b="1" kern="1200" dirty="0" smtClean="0">
                          <a:solidFill>
                            <a:schemeClr val="tx1"/>
                          </a:solidFill>
                          <a:latin typeface="+mn-lt"/>
                          <a:ea typeface="+mn-ea"/>
                          <a:cs typeface="+mn-cs"/>
                        </a:rPr>
                        <a:t>Penyusutan</a:t>
                      </a:r>
                      <a:r>
                        <a:rPr lang="id-ID" sz="1800" kern="1200" dirty="0" smtClean="0">
                          <a:solidFill>
                            <a:schemeClr val="tx1"/>
                          </a:solidFill>
                          <a:latin typeface="+mn-lt"/>
                          <a:ea typeface="+mn-ea"/>
                          <a:cs typeface="+mn-cs"/>
                        </a:rPr>
                        <a:t> adalah </a:t>
                      </a:r>
                      <a:r>
                        <a:rPr lang="id-ID" sz="1800" b="1" kern="1200" dirty="0" smtClean="0">
                          <a:solidFill>
                            <a:schemeClr val="tx1"/>
                          </a:solidFill>
                          <a:latin typeface="+mn-lt"/>
                          <a:ea typeface="+mn-ea"/>
                          <a:cs typeface="+mn-cs"/>
                        </a:rPr>
                        <a:t>alokasi yang sistematis</a:t>
                      </a:r>
                      <a:r>
                        <a:rPr lang="id-ID" sz="1800" kern="1200" dirty="0" smtClean="0">
                          <a:solidFill>
                            <a:schemeClr val="tx1"/>
                          </a:solidFill>
                          <a:latin typeface="+mn-lt"/>
                          <a:ea typeface="+mn-ea"/>
                          <a:cs typeface="+mn-cs"/>
                        </a:rPr>
                        <a:t> atas nilai  suatu aset tetap yang dapat disusutkan (</a:t>
                      </a:r>
                      <a:r>
                        <a:rPr lang="id-ID" sz="1800" i="1" kern="1200" dirty="0" smtClean="0">
                          <a:solidFill>
                            <a:schemeClr val="tx1"/>
                          </a:solidFill>
                          <a:latin typeface="+mn-lt"/>
                          <a:ea typeface="+mn-ea"/>
                          <a:cs typeface="+mn-cs"/>
                        </a:rPr>
                        <a:t>depreciable assets</a:t>
                      </a:r>
                      <a:r>
                        <a:rPr lang="id-ID" sz="1800" kern="1200" dirty="0" smtClean="0">
                          <a:solidFill>
                            <a:schemeClr val="tx1"/>
                          </a:solidFill>
                          <a:latin typeface="+mn-lt"/>
                          <a:ea typeface="+mn-ea"/>
                          <a:cs typeface="+mn-cs"/>
                        </a:rPr>
                        <a:t>) selama masa manfaat aset yang bersangkutan</a:t>
                      </a:r>
                      <a:r>
                        <a:rPr lang="it-IT" sz="1800" kern="1200" dirty="0" smtClean="0">
                          <a:solidFill>
                            <a:schemeClr val="tx1"/>
                          </a:solidFill>
                          <a:latin typeface="+mn-lt"/>
                          <a:ea typeface="+mn-ea"/>
                          <a:cs typeface="+mn-cs"/>
                        </a:rPr>
                        <a:t>.</a:t>
                      </a:r>
                      <a:endParaRPr lang="id-ID" sz="1800"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endParaRPr kumimoji="0" lang="id-ID"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kumimoji="0" lang="id-ID" sz="1800" b="0" i="0" u="none" strike="noStrike" cap="none" normalizeH="0" baseline="0" dirty="0" smtClean="0">
                          <a:ln>
                            <a:noFill/>
                          </a:ln>
                          <a:solidFill>
                            <a:schemeClr val="tx1"/>
                          </a:solidFill>
                          <a:effectLst/>
                          <a:latin typeface="Arial" charset="0"/>
                          <a:cs typeface="Arial" charset="0"/>
                        </a:rPr>
                        <a:t>(Par 8)</a:t>
                      </a:r>
                      <a:endParaRPr lang="id-ID" sz="1800" b="1"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16</a:t>
            </a:fld>
            <a:endParaRPr lang="en-US">
              <a:latin typeface="+mj-lt"/>
              <a:cs typeface="Arial" charset="0"/>
            </a:endParaRPr>
          </a:p>
        </p:txBody>
      </p:sp>
      <p:sp>
        <p:nvSpPr>
          <p:cNvPr id="75778" name="Rectangle 2"/>
          <p:cNvSpPr>
            <a:spLocks noGrp="1" noChangeArrowheads="1"/>
          </p:cNvSpPr>
          <p:nvPr>
            <p:ph type="title"/>
          </p:nvPr>
        </p:nvSpPr>
        <p:spPr>
          <a:xfrm>
            <a:off x="1219200" y="88900"/>
            <a:ext cx="6991350" cy="901700"/>
          </a:xfrm>
        </p:spPr>
        <p:txBody>
          <a:bodyPr/>
          <a:lstStyle/>
          <a:p>
            <a:pPr algn="ctr" eaLnBrk="1" hangingPunct="1">
              <a:defRPr/>
            </a:pPr>
            <a:r>
              <a:rPr lang="id-ID" sz="2800" dirty="0" smtClean="0"/>
              <a:t>2. PENYAJIAN LAPORAN KEUANGAN-PSAP 01</a:t>
            </a:r>
            <a:endParaRPr lang="en-US" sz="2800" dirty="0" smtClean="0"/>
          </a:p>
        </p:txBody>
      </p:sp>
      <p:graphicFrame>
        <p:nvGraphicFramePr>
          <p:cNvPr id="75843" name="Group 67"/>
          <p:cNvGraphicFramePr>
            <a:graphicFrameLocks noGrp="1"/>
          </p:cNvGraphicFramePr>
          <p:nvPr>
            <p:ph idx="1"/>
          </p:nvPr>
        </p:nvGraphicFramePr>
        <p:xfrm>
          <a:off x="152400" y="1066800"/>
          <a:ext cx="8763000" cy="5486400"/>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Definisi </a:t>
                      </a:r>
                      <a:r>
                        <a:rPr kumimoji="0" lang="id-ID" sz="1600" b="0" i="0" u="none" strike="noStrike" cap="none" normalizeH="0" baseline="0" dirty="0" smtClean="0">
                          <a:ln>
                            <a:noFill/>
                          </a:ln>
                          <a:solidFill>
                            <a:schemeClr val="tx1"/>
                          </a:solidFill>
                          <a:effectLst/>
                          <a:latin typeface="Arial" charset="0"/>
                          <a:cs typeface="Arial" charset="0"/>
                        </a:rPr>
                        <a:t>(lanjutan)</a:t>
                      </a:r>
                      <a:endParaRPr kumimoji="0" lang="id-ID"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05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kern="1200" cap="none" normalizeH="0" baseline="0" dirty="0" smtClean="0">
                          <a:ln>
                            <a:noFill/>
                          </a:ln>
                          <a:solidFill>
                            <a:schemeClr val="tx1"/>
                          </a:solidFill>
                          <a:effectLst/>
                          <a:latin typeface="+mn-lt"/>
                          <a:ea typeface="+mn-ea"/>
                          <a:cs typeface="+mn-cs"/>
                        </a:rPr>
                        <a:t>--</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600" b="1"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600" b="1"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600" b="1"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600" b="1"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600" b="1"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600" b="1"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400" b="1"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kern="1200" cap="none" normalizeH="0" baseline="0" dirty="0" smtClean="0">
                          <a:ln>
                            <a:noFill/>
                          </a:ln>
                          <a:solidFill>
                            <a:schemeClr val="tx1"/>
                          </a:solidFill>
                          <a:effectLst/>
                          <a:latin typeface="+mn-lt"/>
                          <a:ea typeface="+mn-ea"/>
                          <a:cs typeface="+mn-cs"/>
                        </a:rPr>
                        <a:t>--</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600" b="1" i="0" u="none" strike="noStrike" kern="1200" cap="none" normalizeH="0" baseline="0" dirty="0" smtClean="0">
                        <a:ln>
                          <a:noFill/>
                        </a:ln>
                        <a:solidFill>
                          <a:schemeClr val="tx1"/>
                        </a:solidFill>
                        <a:effectLst/>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Definisi </a:t>
                      </a:r>
                      <a:r>
                        <a:rPr kumimoji="0" lang="id-ID" sz="1800" b="0" i="0" u="none" strike="noStrike" cap="none" normalizeH="0" baseline="0" dirty="0" smtClean="0">
                          <a:ln>
                            <a:noFill/>
                          </a:ln>
                          <a:solidFill>
                            <a:schemeClr val="tx1"/>
                          </a:solidFill>
                          <a:effectLst/>
                          <a:latin typeface="Arial" charset="0"/>
                          <a:cs typeface="Arial" charset="0"/>
                        </a:rPr>
                        <a:t>(lanjutan)</a:t>
                      </a:r>
                      <a:endParaRPr kumimoji="0" lang="id-ID" sz="1800" b="1"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400" b="1"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lang="id-ID" sz="1800" b="1" kern="1200" dirty="0" smtClean="0">
                          <a:solidFill>
                            <a:schemeClr val="tx1"/>
                          </a:solidFill>
                          <a:latin typeface="+mn-lt"/>
                          <a:ea typeface="+mn-ea"/>
                          <a:cs typeface="+mn-cs"/>
                        </a:rPr>
                        <a:t>Pos luar biasa: </a:t>
                      </a:r>
                      <a:r>
                        <a:rPr lang="id-ID" sz="1800" b="0" kern="1200" dirty="0" smtClean="0">
                          <a:solidFill>
                            <a:schemeClr val="tx1"/>
                          </a:solidFill>
                          <a:latin typeface="+mn-lt"/>
                          <a:ea typeface="+mn-ea"/>
                          <a:cs typeface="+mn-cs"/>
                        </a:rPr>
                        <a:t>pendapatan luar biasa/ beban luar biasa yg terjadi karena kejadian atau transaksi yg bukan merupakan operasi biasa, tidak diharapkan sering atau rutin terjadi, dan berada di luar kendali atau pengaruh entitas bersangkutan.</a:t>
                      </a:r>
                    </a:p>
                    <a:p>
                      <a:pPr marL="0" marR="0" lvl="0" indent="0" algn="l" defTabSz="914400" rtl="0" eaLnBrk="1" fontAlgn="base" latinLnBrk="0" hangingPunct="1">
                        <a:lnSpc>
                          <a:spcPct val="100000"/>
                        </a:lnSpc>
                        <a:spcBef>
                          <a:spcPts val="0"/>
                        </a:spcBef>
                        <a:spcAft>
                          <a:spcPct val="0"/>
                        </a:spcAft>
                        <a:buClr>
                          <a:schemeClr val="tx1"/>
                        </a:buClr>
                        <a:buSzTx/>
                        <a:buFontTx/>
                        <a:buNone/>
                        <a:tabLst/>
                      </a:pPr>
                      <a:endParaRPr lang="id-ID" sz="18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lang="id-ID" sz="1800" b="1" kern="1200" dirty="0" smtClean="0">
                          <a:solidFill>
                            <a:schemeClr val="tx1"/>
                          </a:solidFill>
                          <a:latin typeface="+mn-lt"/>
                          <a:ea typeface="+mn-ea"/>
                          <a:cs typeface="+mn-cs"/>
                        </a:rPr>
                        <a:t>Saldo Anggaran Lebih </a:t>
                      </a:r>
                      <a:r>
                        <a:rPr lang="id-ID" sz="1800" b="0" kern="1200" dirty="0" smtClean="0">
                          <a:solidFill>
                            <a:schemeClr val="tx1"/>
                          </a:solidFill>
                          <a:latin typeface="+mn-lt"/>
                          <a:ea typeface="+mn-ea"/>
                          <a:cs typeface="+mn-cs"/>
                        </a:rPr>
                        <a:t>adalah gunggungan saldo yang berasal dari akumulasi SiLPA/SiKPA tahun-tahun anggaran sebelumnya dan tahun berjalan serta penyesuaian lain yang diperkenankan</a:t>
                      </a:r>
                    </a:p>
                    <a:p>
                      <a:pPr marL="0" marR="0" lvl="0" indent="0" algn="l" defTabSz="914400" rtl="0" eaLnBrk="1" fontAlgn="base" latinLnBrk="0" hangingPunct="1">
                        <a:lnSpc>
                          <a:spcPct val="100000"/>
                        </a:lnSpc>
                        <a:spcBef>
                          <a:spcPts val="0"/>
                        </a:spcBef>
                        <a:spcAft>
                          <a:spcPct val="0"/>
                        </a:spcAft>
                        <a:buClr>
                          <a:schemeClr val="tx1"/>
                        </a:buClr>
                        <a:buSzTx/>
                        <a:buFontTx/>
                        <a:buNone/>
                        <a:tabLst/>
                      </a:pPr>
                      <a:endParaRPr lang="id-ID" sz="1800" b="0" u="none"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kumimoji="0" lang="id-ID" sz="1800" b="0" i="0" u="none" strike="noStrike" cap="none" normalizeH="0" baseline="0" dirty="0" smtClean="0">
                          <a:ln>
                            <a:noFill/>
                          </a:ln>
                          <a:solidFill>
                            <a:schemeClr val="tx1"/>
                          </a:solidFill>
                          <a:effectLst/>
                          <a:latin typeface="Arial" charset="0"/>
                          <a:cs typeface="Arial" charset="0"/>
                        </a:rPr>
                        <a:t>(Par 8)</a:t>
                      </a:r>
                      <a:endParaRPr lang="id-ID" sz="1800" b="0" u="none" kern="1200" baseline="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17</a:t>
            </a:fld>
            <a:endParaRPr lang="en-US">
              <a:latin typeface="+mj-lt"/>
              <a:cs typeface="Arial" charset="0"/>
            </a:endParaRPr>
          </a:p>
        </p:txBody>
      </p:sp>
      <p:sp>
        <p:nvSpPr>
          <p:cNvPr id="75778" name="Rectangle 2"/>
          <p:cNvSpPr>
            <a:spLocks noGrp="1" noChangeArrowheads="1"/>
          </p:cNvSpPr>
          <p:nvPr>
            <p:ph type="title"/>
          </p:nvPr>
        </p:nvSpPr>
        <p:spPr>
          <a:xfrm>
            <a:off x="1219200" y="88900"/>
            <a:ext cx="6991350" cy="901700"/>
          </a:xfrm>
        </p:spPr>
        <p:txBody>
          <a:bodyPr/>
          <a:lstStyle/>
          <a:p>
            <a:pPr algn="ctr" eaLnBrk="1" hangingPunct="1">
              <a:defRPr/>
            </a:pPr>
            <a:r>
              <a:rPr lang="id-ID" sz="2800" dirty="0" smtClean="0"/>
              <a:t>1. KERANGKA KONSEPTUAL </a:t>
            </a:r>
            <a:br>
              <a:rPr lang="id-ID" sz="2800" dirty="0" smtClean="0"/>
            </a:br>
            <a:r>
              <a:rPr lang="id-ID" sz="2800" dirty="0" smtClean="0"/>
              <a:t>AKUNTANSI PEMERINTAH</a:t>
            </a:r>
            <a:endParaRPr lang="en-US" sz="2800" dirty="0" smtClean="0"/>
          </a:p>
        </p:txBody>
      </p:sp>
      <p:graphicFrame>
        <p:nvGraphicFramePr>
          <p:cNvPr id="75843" name="Group 67"/>
          <p:cNvGraphicFramePr>
            <a:graphicFrameLocks noGrp="1"/>
          </p:cNvGraphicFramePr>
          <p:nvPr>
            <p:ph idx="1"/>
          </p:nvPr>
        </p:nvGraphicFramePr>
        <p:xfrm>
          <a:off x="152400" y="1066800"/>
          <a:ext cx="8763000" cy="5521229"/>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lang="id-ID" sz="1800" b="1" kern="1200" dirty="0" smtClean="0">
                          <a:solidFill>
                            <a:schemeClr val="tx1"/>
                          </a:solidFill>
                          <a:latin typeface="+mn-lt"/>
                          <a:ea typeface="+mn-ea"/>
                          <a:cs typeface="+mn-cs"/>
                        </a:rPr>
                        <a:t>Informasi Laporan Keuangan</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800" b="0"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b="0" kern="1200" dirty="0" smtClean="0">
                          <a:solidFill>
                            <a:schemeClr val="tx1"/>
                          </a:solidFill>
                          <a:latin typeface="+mn-lt"/>
                          <a:ea typeface="+mn-ea"/>
                          <a:cs typeface="+mn-cs"/>
                        </a:rPr>
                        <a:t>Laporan keuangan menyediakan</a:t>
                      </a:r>
                      <a:r>
                        <a:rPr lang="id-ID" sz="1800" b="0" kern="1200" baseline="0" dirty="0" smtClean="0">
                          <a:solidFill>
                            <a:schemeClr val="tx1"/>
                          </a:solidFill>
                          <a:latin typeface="+mn-lt"/>
                          <a:ea typeface="+mn-ea"/>
                          <a:cs typeface="+mn-cs"/>
                        </a:rPr>
                        <a:t> informasi mengenai entitas pelaporan dalam hal:</a:t>
                      </a:r>
                      <a:endParaRPr lang="id-ID" sz="1800" b="0" kern="1200" dirty="0" smtClean="0">
                        <a:solidFill>
                          <a:schemeClr val="tx1"/>
                        </a:solidFill>
                        <a:latin typeface="+mn-lt"/>
                        <a:ea typeface="+mn-ea"/>
                        <a:cs typeface="+mn-cs"/>
                      </a:endParaRPr>
                    </a:p>
                    <a:p>
                      <a:pPr lvl="0"/>
                      <a:r>
                        <a:rPr lang="id-ID" sz="1800" kern="1200" dirty="0" smtClean="0">
                          <a:solidFill>
                            <a:schemeClr val="tx1"/>
                          </a:solidFill>
                          <a:latin typeface="+mn-lt"/>
                          <a:ea typeface="+mn-ea"/>
                          <a:cs typeface="+mn-cs"/>
                        </a:rPr>
                        <a:t>-A</a:t>
                      </a:r>
                      <a:r>
                        <a:rPr lang="en-US" sz="1800" kern="1200" dirty="0" smtClean="0">
                          <a:solidFill>
                            <a:schemeClr val="tx1"/>
                          </a:solidFill>
                          <a:latin typeface="+mn-lt"/>
                          <a:ea typeface="+mn-ea"/>
                          <a:cs typeface="+mn-cs"/>
                        </a:rPr>
                        <a:t>set;</a:t>
                      </a:r>
                      <a:endParaRPr lang="id-ID" sz="1800" kern="1200" dirty="0" smtClean="0">
                        <a:solidFill>
                          <a:schemeClr val="tx1"/>
                        </a:solidFill>
                        <a:latin typeface="+mn-lt"/>
                        <a:ea typeface="+mn-ea"/>
                        <a:cs typeface="+mn-cs"/>
                      </a:endParaRPr>
                    </a:p>
                    <a:p>
                      <a:pPr lvl="0"/>
                      <a:r>
                        <a:rPr lang="id-ID" sz="1800" kern="1200" dirty="0" smtClean="0">
                          <a:solidFill>
                            <a:schemeClr val="tx1"/>
                          </a:solidFill>
                          <a:latin typeface="+mn-lt"/>
                          <a:ea typeface="+mn-ea"/>
                          <a:cs typeface="+mn-cs"/>
                        </a:rPr>
                        <a:t>-K</a:t>
                      </a:r>
                      <a:r>
                        <a:rPr lang="en-US" sz="1800" kern="1200" dirty="0" err="1" smtClean="0">
                          <a:solidFill>
                            <a:schemeClr val="tx1"/>
                          </a:solidFill>
                          <a:latin typeface="+mn-lt"/>
                          <a:ea typeface="+mn-ea"/>
                          <a:cs typeface="+mn-cs"/>
                        </a:rPr>
                        <a:t>ewajiban</a:t>
                      </a:r>
                      <a:r>
                        <a:rPr lang="en-US" sz="1800" kern="1200" dirty="0" smtClean="0">
                          <a:solidFill>
                            <a:schemeClr val="tx1"/>
                          </a:solidFill>
                          <a:latin typeface="+mn-lt"/>
                          <a:ea typeface="+mn-ea"/>
                          <a:cs typeface="+mn-cs"/>
                        </a:rPr>
                        <a:t>;</a:t>
                      </a:r>
                      <a:endParaRPr lang="id-ID" sz="1800" kern="1200" dirty="0" smtClean="0">
                        <a:solidFill>
                          <a:schemeClr val="tx1"/>
                        </a:solidFill>
                        <a:latin typeface="+mn-lt"/>
                        <a:ea typeface="+mn-ea"/>
                        <a:cs typeface="+mn-cs"/>
                      </a:endParaRPr>
                    </a:p>
                    <a:p>
                      <a:pPr lvl="0"/>
                      <a:r>
                        <a:rPr lang="id-ID" sz="1800" kern="1200" dirty="0" smtClean="0">
                          <a:solidFill>
                            <a:schemeClr val="tx1"/>
                          </a:solidFill>
                          <a:latin typeface="+mn-lt"/>
                          <a:ea typeface="+mn-ea"/>
                          <a:cs typeface="+mn-cs"/>
                        </a:rPr>
                        <a:t>-E</a:t>
                      </a:r>
                      <a:r>
                        <a:rPr lang="en-US" sz="1800" kern="1200" dirty="0" err="1" smtClean="0">
                          <a:solidFill>
                            <a:schemeClr val="tx1"/>
                          </a:solidFill>
                          <a:latin typeface="+mn-lt"/>
                          <a:ea typeface="+mn-ea"/>
                          <a:cs typeface="+mn-cs"/>
                        </a:rPr>
                        <a:t>kuitas</a:t>
                      </a:r>
                      <a:r>
                        <a:rPr lang="id-ID" sz="1800" kern="1200" dirty="0" smtClean="0">
                          <a:solidFill>
                            <a:schemeClr val="tx1"/>
                          </a:solidFill>
                          <a:latin typeface="+mn-lt"/>
                          <a:ea typeface="+mn-ea"/>
                          <a:cs typeface="+mn-cs"/>
                        </a:rPr>
                        <a:t> dana</a:t>
                      </a:r>
                      <a:r>
                        <a:rPr lang="en-US" sz="1800" kern="1200" dirty="0" smtClean="0">
                          <a:solidFill>
                            <a:schemeClr val="tx1"/>
                          </a:solidFill>
                          <a:latin typeface="+mn-lt"/>
                          <a:ea typeface="+mn-ea"/>
                          <a:cs typeface="+mn-cs"/>
                        </a:rPr>
                        <a:t>;</a:t>
                      </a:r>
                      <a:endParaRPr lang="id-ID" sz="1800" kern="1200" dirty="0" smtClean="0">
                        <a:solidFill>
                          <a:schemeClr val="tx1"/>
                        </a:solidFill>
                        <a:latin typeface="+mn-lt"/>
                        <a:ea typeface="+mn-ea"/>
                        <a:cs typeface="+mn-cs"/>
                      </a:endParaRPr>
                    </a:p>
                    <a:p>
                      <a:pPr lvl="0"/>
                      <a:r>
                        <a:rPr lang="id-ID" sz="1800" kern="1200" dirty="0" smtClean="0">
                          <a:solidFill>
                            <a:schemeClr val="tx1"/>
                          </a:solidFill>
                          <a:latin typeface="+mn-lt"/>
                          <a:ea typeface="+mn-ea"/>
                          <a:cs typeface="+mn-cs"/>
                        </a:rPr>
                        <a:t>-P</a:t>
                      </a:r>
                      <a:r>
                        <a:rPr lang="en-US" sz="1800" kern="1200" dirty="0" err="1" smtClean="0">
                          <a:solidFill>
                            <a:schemeClr val="tx1"/>
                          </a:solidFill>
                          <a:latin typeface="+mn-lt"/>
                          <a:ea typeface="+mn-ea"/>
                          <a:cs typeface="+mn-cs"/>
                        </a:rPr>
                        <a:t>endapatan</a:t>
                      </a:r>
                      <a:r>
                        <a:rPr lang="en-US" sz="1800" kern="1200" dirty="0" smtClean="0">
                          <a:solidFill>
                            <a:schemeClr val="tx1"/>
                          </a:solidFill>
                          <a:latin typeface="+mn-lt"/>
                          <a:ea typeface="+mn-ea"/>
                          <a:cs typeface="+mn-cs"/>
                        </a:rPr>
                        <a:t>;</a:t>
                      </a:r>
                      <a:endParaRPr lang="id-ID" sz="1800" kern="1200" dirty="0" smtClean="0">
                        <a:solidFill>
                          <a:schemeClr val="tx1"/>
                        </a:solidFill>
                        <a:latin typeface="+mn-lt"/>
                        <a:ea typeface="+mn-ea"/>
                        <a:cs typeface="+mn-cs"/>
                      </a:endParaRPr>
                    </a:p>
                    <a:p>
                      <a:pPr lvl="0"/>
                      <a:r>
                        <a:rPr lang="id-ID" sz="1800" kern="1200" dirty="0" smtClean="0">
                          <a:solidFill>
                            <a:schemeClr val="tx1"/>
                          </a:solidFill>
                          <a:latin typeface="+mn-lt"/>
                          <a:ea typeface="+mn-ea"/>
                          <a:cs typeface="+mn-cs"/>
                        </a:rPr>
                        <a:t>-B</a:t>
                      </a:r>
                      <a:r>
                        <a:rPr lang="en-US" sz="1800" kern="1200" dirty="0" err="1" smtClean="0">
                          <a:solidFill>
                            <a:schemeClr val="tx1"/>
                          </a:solidFill>
                          <a:latin typeface="+mn-lt"/>
                          <a:ea typeface="+mn-ea"/>
                          <a:cs typeface="+mn-cs"/>
                        </a:rPr>
                        <a:t>elanja</a:t>
                      </a:r>
                      <a:r>
                        <a:rPr lang="en-US" sz="1800" kern="1200" dirty="0" smtClean="0">
                          <a:solidFill>
                            <a:schemeClr val="tx1"/>
                          </a:solidFill>
                          <a:latin typeface="+mn-lt"/>
                          <a:ea typeface="+mn-ea"/>
                          <a:cs typeface="+mn-cs"/>
                        </a:rPr>
                        <a:t>;</a:t>
                      </a:r>
                      <a:endParaRPr lang="id-ID" sz="1800" kern="1200" dirty="0" smtClean="0">
                        <a:solidFill>
                          <a:schemeClr val="tx1"/>
                        </a:solidFill>
                        <a:latin typeface="+mn-lt"/>
                        <a:ea typeface="+mn-ea"/>
                        <a:cs typeface="+mn-cs"/>
                      </a:endParaRPr>
                    </a:p>
                    <a:p>
                      <a:pPr lvl="0"/>
                      <a:r>
                        <a:rPr lang="id-ID" sz="1800" kern="1200" dirty="0" smtClean="0">
                          <a:solidFill>
                            <a:schemeClr val="tx1"/>
                          </a:solidFill>
                          <a:latin typeface="+mn-lt"/>
                          <a:ea typeface="+mn-ea"/>
                          <a:cs typeface="+mn-cs"/>
                        </a:rPr>
                        <a:t>-T</a:t>
                      </a:r>
                      <a:r>
                        <a:rPr lang="en-US" sz="1800" kern="1200" dirty="0" err="1" smtClean="0">
                          <a:solidFill>
                            <a:schemeClr val="tx1"/>
                          </a:solidFill>
                          <a:latin typeface="+mn-lt"/>
                          <a:ea typeface="+mn-ea"/>
                          <a:cs typeface="+mn-cs"/>
                        </a:rPr>
                        <a:t>ransfer</a:t>
                      </a:r>
                      <a:r>
                        <a:rPr lang="en-US" sz="1800" kern="1200" dirty="0" smtClean="0">
                          <a:solidFill>
                            <a:schemeClr val="tx1"/>
                          </a:solidFill>
                          <a:latin typeface="+mn-lt"/>
                          <a:ea typeface="+mn-ea"/>
                          <a:cs typeface="+mn-cs"/>
                        </a:rPr>
                        <a:t>;</a:t>
                      </a:r>
                      <a:endParaRPr lang="id-ID" sz="1800" kern="1200" dirty="0" smtClean="0">
                        <a:solidFill>
                          <a:schemeClr val="tx1"/>
                        </a:solidFill>
                        <a:latin typeface="+mn-lt"/>
                        <a:ea typeface="+mn-ea"/>
                        <a:cs typeface="+mn-cs"/>
                      </a:endParaRPr>
                    </a:p>
                    <a:p>
                      <a:pPr lvl="0"/>
                      <a:r>
                        <a:rPr lang="id-ID" sz="1800" kern="1200" dirty="0" smtClean="0">
                          <a:solidFill>
                            <a:schemeClr val="tx1"/>
                          </a:solidFill>
                          <a:latin typeface="+mn-lt"/>
                          <a:ea typeface="+mn-ea"/>
                          <a:cs typeface="+mn-cs"/>
                        </a:rPr>
                        <a:t>-P</a:t>
                      </a:r>
                      <a:r>
                        <a:rPr lang="en-US" sz="1800" kern="1200" dirty="0" err="1" smtClean="0">
                          <a:solidFill>
                            <a:schemeClr val="tx1"/>
                          </a:solidFill>
                          <a:latin typeface="+mn-lt"/>
                          <a:ea typeface="+mn-ea"/>
                          <a:cs typeface="+mn-cs"/>
                        </a:rPr>
                        <a:t>embiayaan</a:t>
                      </a:r>
                      <a:r>
                        <a:rPr lang="en-US" sz="1800" kern="1200" dirty="0" smtClean="0">
                          <a:solidFill>
                            <a:schemeClr val="tx1"/>
                          </a:solidFill>
                          <a:latin typeface="+mn-lt"/>
                          <a:ea typeface="+mn-ea"/>
                          <a:cs typeface="+mn-cs"/>
                        </a:rPr>
                        <a:t>;</a:t>
                      </a:r>
                      <a:r>
                        <a:rPr lang="id-ID" sz="1800" kern="1200" dirty="0" smtClean="0">
                          <a:solidFill>
                            <a:schemeClr val="tx1"/>
                          </a:solidFill>
                          <a:latin typeface="+mn-lt"/>
                          <a:ea typeface="+mn-ea"/>
                          <a:cs typeface="+mn-cs"/>
                        </a:rPr>
                        <a:t> dan</a:t>
                      </a:r>
                    </a:p>
                    <a:p>
                      <a:pPr lvl="0"/>
                      <a:r>
                        <a:rPr lang="id-ID" sz="1800" kern="1200" dirty="0" smtClean="0">
                          <a:solidFill>
                            <a:schemeClr val="tx1"/>
                          </a:solidFill>
                          <a:latin typeface="+mn-lt"/>
                          <a:ea typeface="+mn-ea"/>
                          <a:cs typeface="+mn-cs"/>
                        </a:rPr>
                        <a:t>-A</a:t>
                      </a:r>
                      <a:r>
                        <a:rPr lang="en-US" sz="1800" kern="1200" dirty="0" err="1" smtClean="0">
                          <a:solidFill>
                            <a:schemeClr val="tx1"/>
                          </a:solidFill>
                          <a:latin typeface="+mn-lt"/>
                          <a:ea typeface="+mn-ea"/>
                          <a:cs typeface="+mn-cs"/>
                        </a:rPr>
                        <a:t>rus</a:t>
                      </a:r>
                      <a:r>
                        <a:rPr lang="en-US" sz="1800" kern="1200" dirty="0" smtClean="0">
                          <a:solidFill>
                            <a:schemeClr val="tx1"/>
                          </a:solidFill>
                          <a:latin typeface="+mn-lt"/>
                          <a:ea typeface="+mn-ea"/>
                          <a:cs typeface="+mn-cs"/>
                        </a:rPr>
                        <a:t> </a:t>
                      </a:r>
                      <a:r>
                        <a:rPr lang="en-US" sz="1800" kern="1200" dirty="0" err="1" smtClean="0">
                          <a:solidFill>
                            <a:schemeClr val="tx1"/>
                          </a:solidFill>
                          <a:latin typeface="+mn-lt"/>
                          <a:ea typeface="+mn-ea"/>
                          <a:cs typeface="+mn-cs"/>
                        </a:rPr>
                        <a:t>kas</a:t>
                      </a:r>
                      <a:r>
                        <a:rPr lang="en-US" sz="1800" kern="1200" dirty="0" smtClean="0">
                          <a:solidFill>
                            <a:schemeClr val="tx1"/>
                          </a:solidFill>
                          <a:latin typeface="+mn-lt"/>
                          <a:ea typeface="+mn-ea"/>
                          <a:cs typeface="+mn-cs"/>
                        </a:rPr>
                        <a:t>.</a:t>
                      </a:r>
                      <a:endParaRPr lang="id-ID" sz="1800"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800" b="0" i="0"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b="0" i="0" kern="1200" dirty="0" smtClean="0">
                          <a:solidFill>
                            <a:schemeClr val="tx1"/>
                          </a:solidFill>
                          <a:latin typeface="+mn-lt"/>
                          <a:ea typeface="+mn-ea"/>
                          <a:cs typeface="+mn-cs"/>
                        </a:rPr>
                        <a:t>(Par 11)</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800" b="1" i="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800" b="1" i="1"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lang="id-ID" sz="1800" b="1" kern="1200" dirty="0" smtClean="0">
                          <a:solidFill>
                            <a:schemeClr val="tx1"/>
                          </a:solidFill>
                          <a:latin typeface="+mn-lt"/>
                          <a:ea typeface="+mn-ea"/>
                          <a:cs typeface="+mn-cs"/>
                        </a:rPr>
                        <a:t>Informasi Laporan Keuangan</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800" b="0"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b="0" kern="1200" dirty="0" smtClean="0">
                          <a:solidFill>
                            <a:schemeClr val="tx1"/>
                          </a:solidFill>
                          <a:latin typeface="+mn-lt"/>
                          <a:ea typeface="+mn-ea"/>
                          <a:cs typeface="+mn-cs"/>
                        </a:rPr>
                        <a:t>Laporan keuangan menyediakan</a:t>
                      </a:r>
                      <a:r>
                        <a:rPr lang="id-ID" sz="1800" b="0" kern="1200" baseline="0" dirty="0" smtClean="0">
                          <a:solidFill>
                            <a:schemeClr val="tx1"/>
                          </a:solidFill>
                          <a:latin typeface="+mn-lt"/>
                          <a:ea typeface="+mn-ea"/>
                          <a:cs typeface="+mn-cs"/>
                        </a:rPr>
                        <a:t> informasi mengenai entitas pelaporan dalam hal:</a:t>
                      </a:r>
                      <a:endParaRPr lang="id-ID" sz="1800" b="0" kern="1200" dirty="0" smtClean="0">
                        <a:solidFill>
                          <a:schemeClr val="tx1"/>
                        </a:solidFill>
                        <a:latin typeface="+mn-lt"/>
                        <a:ea typeface="+mn-ea"/>
                        <a:cs typeface="+mn-cs"/>
                      </a:endParaRPr>
                    </a:p>
                    <a:p>
                      <a:pPr lvl="0"/>
                      <a:r>
                        <a:rPr lang="id-ID" sz="1800" kern="1200" dirty="0" smtClean="0">
                          <a:solidFill>
                            <a:schemeClr val="tx1"/>
                          </a:solidFill>
                          <a:latin typeface="+mn-lt"/>
                          <a:ea typeface="+mn-ea"/>
                          <a:cs typeface="+mn-cs"/>
                        </a:rPr>
                        <a:t>-A</a:t>
                      </a:r>
                      <a:r>
                        <a:rPr lang="en-US" sz="1800" kern="1200" dirty="0" smtClean="0">
                          <a:solidFill>
                            <a:schemeClr val="tx1"/>
                          </a:solidFill>
                          <a:latin typeface="+mn-lt"/>
                          <a:ea typeface="+mn-ea"/>
                          <a:cs typeface="+mn-cs"/>
                        </a:rPr>
                        <a:t>set;</a:t>
                      </a:r>
                      <a:endParaRPr lang="id-ID" sz="1800" kern="1200" dirty="0" smtClean="0">
                        <a:solidFill>
                          <a:schemeClr val="tx1"/>
                        </a:solidFill>
                        <a:latin typeface="+mn-lt"/>
                        <a:ea typeface="+mn-ea"/>
                        <a:cs typeface="+mn-cs"/>
                      </a:endParaRPr>
                    </a:p>
                    <a:p>
                      <a:pPr lvl="0"/>
                      <a:r>
                        <a:rPr lang="id-ID" sz="1800" kern="1200" dirty="0" smtClean="0">
                          <a:solidFill>
                            <a:schemeClr val="tx1"/>
                          </a:solidFill>
                          <a:latin typeface="+mn-lt"/>
                          <a:ea typeface="+mn-ea"/>
                          <a:cs typeface="+mn-cs"/>
                        </a:rPr>
                        <a:t>-K</a:t>
                      </a:r>
                      <a:r>
                        <a:rPr lang="en-US" sz="1800" kern="1200" dirty="0" err="1" smtClean="0">
                          <a:solidFill>
                            <a:schemeClr val="tx1"/>
                          </a:solidFill>
                          <a:latin typeface="+mn-lt"/>
                          <a:ea typeface="+mn-ea"/>
                          <a:cs typeface="+mn-cs"/>
                        </a:rPr>
                        <a:t>ewajiban</a:t>
                      </a:r>
                      <a:r>
                        <a:rPr lang="en-US" sz="1800" kern="1200" dirty="0" smtClean="0">
                          <a:solidFill>
                            <a:schemeClr val="tx1"/>
                          </a:solidFill>
                          <a:latin typeface="+mn-lt"/>
                          <a:ea typeface="+mn-ea"/>
                          <a:cs typeface="+mn-cs"/>
                        </a:rPr>
                        <a:t>;</a:t>
                      </a:r>
                      <a:endParaRPr lang="id-ID" sz="1800" kern="1200" dirty="0" smtClean="0">
                        <a:solidFill>
                          <a:schemeClr val="tx1"/>
                        </a:solidFill>
                        <a:latin typeface="+mn-lt"/>
                        <a:ea typeface="+mn-ea"/>
                        <a:cs typeface="+mn-cs"/>
                      </a:endParaRPr>
                    </a:p>
                    <a:p>
                      <a:pPr lvl="0"/>
                      <a:r>
                        <a:rPr lang="id-ID" sz="1800" kern="1200" dirty="0" smtClean="0">
                          <a:solidFill>
                            <a:schemeClr val="tx1"/>
                          </a:solidFill>
                          <a:latin typeface="+mn-lt"/>
                          <a:ea typeface="+mn-ea"/>
                          <a:cs typeface="+mn-cs"/>
                        </a:rPr>
                        <a:t>-</a:t>
                      </a:r>
                      <a:r>
                        <a:rPr lang="id-ID" sz="1800" b="1" kern="1200" dirty="0" smtClean="0">
                          <a:solidFill>
                            <a:schemeClr val="tx1"/>
                          </a:solidFill>
                          <a:latin typeface="+mn-lt"/>
                          <a:ea typeface="+mn-ea"/>
                          <a:cs typeface="+mn-cs"/>
                        </a:rPr>
                        <a:t>E</a:t>
                      </a:r>
                      <a:r>
                        <a:rPr lang="en-US" sz="1800" b="1" kern="1200" dirty="0" err="1" smtClean="0">
                          <a:solidFill>
                            <a:schemeClr val="tx1"/>
                          </a:solidFill>
                          <a:latin typeface="+mn-lt"/>
                          <a:ea typeface="+mn-ea"/>
                          <a:cs typeface="+mn-cs"/>
                        </a:rPr>
                        <a:t>kuitas</a:t>
                      </a:r>
                      <a:r>
                        <a:rPr lang="en-US" sz="1800" kern="1200" dirty="0" smtClean="0">
                          <a:solidFill>
                            <a:schemeClr val="tx1"/>
                          </a:solidFill>
                          <a:latin typeface="+mn-lt"/>
                          <a:ea typeface="+mn-ea"/>
                          <a:cs typeface="+mn-cs"/>
                        </a:rPr>
                        <a:t>;</a:t>
                      </a:r>
                      <a:endParaRPr lang="id-ID" sz="1800" kern="1200" dirty="0" smtClean="0">
                        <a:solidFill>
                          <a:schemeClr val="tx1"/>
                        </a:solidFill>
                        <a:latin typeface="+mn-lt"/>
                        <a:ea typeface="+mn-ea"/>
                        <a:cs typeface="+mn-cs"/>
                      </a:endParaRPr>
                    </a:p>
                    <a:p>
                      <a:pPr lvl="0"/>
                      <a:r>
                        <a:rPr lang="id-ID" sz="1800" kern="1200" dirty="0" smtClean="0">
                          <a:solidFill>
                            <a:schemeClr val="tx1"/>
                          </a:solidFill>
                          <a:latin typeface="+mn-lt"/>
                          <a:ea typeface="+mn-ea"/>
                          <a:cs typeface="+mn-cs"/>
                        </a:rPr>
                        <a:t>-P</a:t>
                      </a:r>
                      <a:r>
                        <a:rPr lang="en-US" sz="1800" kern="1200" dirty="0" err="1" smtClean="0">
                          <a:solidFill>
                            <a:schemeClr val="tx1"/>
                          </a:solidFill>
                          <a:latin typeface="+mn-lt"/>
                          <a:ea typeface="+mn-ea"/>
                          <a:cs typeface="+mn-cs"/>
                        </a:rPr>
                        <a:t>endapatan</a:t>
                      </a:r>
                      <a:r>
                        <a:rPr lang="en-US" sz="1800" kern="1200" dirty="0" smtClean="0">
                          <a:solidFill>
                            <a:schemeClr val="tx1"/>
                          </a:solidFill>
                          <a:latin typeface="+mn-lt"/>
                          <a:ea typeface="+mn-ea"/>
                          <a:cs typeface="+mn-cs"/>
                        </a:rPr>
                        <a:t>-LRA;</a:t>
                      </a:r>
                      <a:endParaRPr lang="id-ID" sz="1800" kern="1200" dirty="0" smtClean="0">
                        <a:solidFill>
                          <a:schemeClr val="tx1"/>
                        </a:solidFill>
                        <a:latin typeface="+mn-lt"/>
                        <a:ea typeface="+mn-ea"/>
                        <a:cs typeface="+mn-cs"/>
                      </a:endParaRPr>
                    </a:p>
                    <a:p>
                      <a:pPr lvl="0"/>
                      <a:r>
                        <a:rPr lang="id-ID" sz="1800" kern="1200" dirty="0" smtClean="0">
                          <a:solidFill>
                            <a:schemeClr val="tx1"/>
                          </a:solidFill>
                          <a:latin typeface="+mn-lt"/>
                          <a:ea typeface="+mn-ea"/>
                          <a:cs typeface="+mn-cs"/>
                        </a:rPr>
                        <a:t>-B</a:t>
                      </a:r>
                      <a:r>
                        <a:rPr lang="en-US" sz="1800" kern="1200" dirty="0" err="1" smtClean="0">
                          <a:solidFill>
                            <a:schemeClr val="tx1"/>
                          </a:solidFill>
                          <a:latin typeface="+mn-lt"/>
                          <a:ea typeface="+mn-ea"/>
                          <a:cs typeface="+mn-cs"/>
                        </a:rPr>
                        <a:t>elanja</a:t>
                      </a:r>
                      <a:r>
                        <a:rPr lang="en-US" sz="1800" kern="1200" dirty="0" smtClean="0">
                          <a:solidFill>
                            <a:schemeClr val="tx1"/>
                          </a:solidFill>
                          <a:latin typeface="+mn-lt"/>
                          <a:ea typeface="+mn-ea"/>
                          <a:cs typeface="+mn-cs"/>
                        </a:rPr>
                        <a:t>;</a:t>
                      </a:r>
                      <a:endParaRPr lang="id-ID" sz="1800" kern="1200" dirty="0" smtClean="0">
                        <a:solidFill>
                          <a:schemeClr val="tx1"/>
                        </a:solidFill>
                        <a:latin typeface="+mn-lt"/>
                        <a:ea typeface="+mn-ea"/>
                        <a:cs typeface="+mn-cs"/>
                      </a:endParaRPr>
                    </a:p>
                    <a:p>
                      <a:pPr lvl="0"/>
                      <a:r>
                        <a:rPr lang="id-ID" sz="1800" kern="1200" dirty="0" smtClean="0">
                          <a:solidFill>
                            <a:schemeClr val="tx1"/>
                          </a:solidFill>
                          <a:latin typeface="+mn-lt"/>
                          <a:ea typeface="+mn-ea"/>
                          <a:cs typeface="+mn-cs"/>
                        </a:rPr>
                        <a:t>-T</a:t>
                      </a:r>
                      <a:r>
                        <a:rPr lang="en-US" sz="1800" kern="1200" dirty="0" err="1" smtClean="0">
                          <a:solidFill>
                            <a:schemeClr val="tx1"/>
                          </a:solidFill>
                          <a:latin typeface="+mn-lt"/>
                          <a:ea typeface="+mn-ea"/>
                          <a:cs typeface="+mn-cs"/>
                        </a:rPr>
                        <a:t>ransfer</a:t>
                      </a:r>
                      <a:r>
                        <a:rPr lang="en-US" sz="1800" kern="1200" dirty="0" smtClean="0">
                          <a:solidFill>
                            <a:schemeClr val="tx1"/>
                          </a:solidFill>
                          <a:latin typeface="+mn-lt"/>
                          <a:ea typeface="+mn-ea"/>
                          <a:cs typeface="+mn-cs"/>
                        </a:rPr>
                        <a:t>;</a:t>
                      </a:r>
                      <a:endParaRPr lang="id-ID" sz="1800" kern="1200" dirty="0" smtClean="0">
                        <a:solidFill>
                          <a:schemeClr val="tx1"/>
                        </a:solidFill>
                        <a:latin typeface="+mn-lt"/>
                        <a:ea typeface="+mn-ea"/>
                        <a:cs typeface="+mn-cs"/>
                      </a:endParaRPr>
                    </a:p>
                    <a:p>
                      <a:pPr lvl="0"/>
                      <a:r>
                        <a:rPr lang="id-ID" sz="1800" kern="1200" dirty="0" smtClean="0">
                          <a:solidFill>
                            <a:schemeClr val="tx1"/>
                          </a:solidFill>
                          <a:latin typeface="+mn-lt"/>
                          <a:ea typeface="+mn-ea"/>
                          <a:cs typeface="+mn-cs"/>
                        </a:rPr>
                        <a:t>-P</a:t>
                      </a:r>
                      <a:r>
                        <a:rPr lang="en-US" sz="1800" kern="1200" dirty="0" err="1" smtClean="0">
                          <a:solidFill>
                            <a:schemeClr val="tx1"/>
                          </a:solidFill>
                          <a:latin typeface="+mn-lt"/>
                          <a:ea typeface="+mn-ea"/>
                          <a:cs typeface="+mn-cs"/>
                        </a:rPr>
                        <a:t>embiayaan</a:t>
                      </a:r>
                      <a:r>
                        <a:rPr lang="en-US" sz="1800" kern="1200" dirty="0" smtClean="0">
                          <a:solidFill>
                            <a:schemeClr val="tx1"/>
                          </a:solidFill>
                          <a:latin typeface="+mn-lt"/>
                          <a:ea typeface="+mn-ea"/>
                          <a:cs typeface="+mn-cs"/>
                        </a:rPr>
                        <a:t>;</a:t>
                      </a:r>
                      <a:endParaRPr lang="id-ID" sz="1800" kern="1200" dirty="0" smtClean="0">
                        <a:solidFill>
                          <a:schemeClr val="tx1"/>
                        </a:solidFill>
                        <a:latin typeface="+mn-lt"/>
                        <a:ea typeface="+mn-ea"/>
                        <a:cs typeface="+mn-cs"/>
                      </a:endParaRPr>
                    </a:p>
                    <a:p>
                      <a:pPr lvl="0"/>
                      <a:r>
                        <a:rPr lang="id-ID" sz="1800" kern="1200" dirty="0" smtClean="0">
                          <a:solidFill>
                            <a:schemeClr val="tx1"/>
                          </a:solidFill>
                          <a:latin typeface="+mn-lt"/>
                          <a:ea typeface="+mn-ea"/>
                          <a:cs typeface="+mn-cs"/>
                        </a:rPr>
                        <a:t>-</a:t>
                      </a:r>
                      <a:r>
                        <a:rPr lang="id-ID" sz="1800" b="1" kern="1200" dirty="0" smtClean="0">
                          <a:solidFill>
                            <a:schemeClr val="tx1"/>
                          </a:solidFill>
                          <a:latin typeface="+mn-lt"/>
                          <a:ea typeface="+mn-ea"/>
                          <a:cs typeface="+mn-cs"/>
                        </a:rPr>
                        <a:t>S</a:t>
                      </a:r>
                      <a:r>
                        <a:rPr lang="en-US" sz="1800" b="1" kern="1200" dirty="0" err="1" smtClean="0">
                          <a:solidFill>
                            <a:schemeClr val="tx1"/>
                          </a:solidFill>
                          <a:latin typeface="+mn-lt"/>
                          <a:ea typeface="+mn-ea"/>
                          <a:cs typeface="+mn-cs"/>
                        </a:rPr>
                        <a:t>aldo</a:t>
                      </a:r>
                      <a:r>
                        <a:rPr lang="en-US" sz="1800" b="1" kern="1200" dirty="0" smtClean="0">
                          <a:solidFill>
                            <a:schemeClr val="tx1"/>
                          </a:solidFill>
                          <a:latin typeface="+mn-lt"/>
                          <a:ea typeface="+mn-ea"/>
                          <a:cs typeface="+mn-cs"/>
                        </a:rPr>
                        <a:t> </a:t>
                      </a:r>
                      <a:r>
                        <a:rPr lang="en-US" sz="1800" b="1" kern="1200" dirty="0" err="1" smtClean="0">
                          <a:solidFill>
                            <a:schemeClr val="tx1"/>
                          </a:solidFill>
                          <a:latin typeface="+mn-lt"/>
                          <a:ea typeface="+mn-ea"/>
                          <a:cs typeface="+mn-cs"/>
                        </a:rPr>
                        <a:t>anggaran</a:t>
                      </a:r>
                      <a:r>
                        <a:rPr lang="en-US" sz="1800" b="1" kern="1200" dirty="0" smtClean="0">
                          <a:solidFill>
                            <a:schemeClr val="tx1"/>
                          </a:solidFill>
                          <a:latin typeface="+mn-lt"/>
                          <a:ea typeface="+mn-ea"/>
                          <a:cs typeface="+mn-cs"/>
                        </a:rPr>
                        <a:t> </a:t>
                      </a:r>
                      <a:r>
                        <a:rPr lang="en-US" sz="1800" b="1" kern="1200" dirty="0" err="1" smtClean="0">
                          <a:solidFill>
                            <a:schemeClr val="tx1"/>
                          </a:solidFill>
                          <a:latin typeface="+mn-lt"/>
                          <a:ea typeface="+mn-ea"/>
                          <a:cs typeface="+mn-cs"/>
                        </a:rPr>
                        <a:t>lebih</a:t>
                      </a:r>
                      <a:endParaRPr lang="id-ID" sz="1800" b="1" kern="1200" dirty="0" smtClean="0">
                        <a:solidFill>
                          <a:schemeClr val="tx1"/>
                        </a:solidFill>
                        <a:latin typeface="+mn-lt"/>
                        <a:ea typeface="+mn-ea"/>
                        <a:cs typeface="+mn-cs"/>
                      </a:endParaRPr>
                    </a:p>
                    <a:p>
                      <a:pPr lvl="0"/>
                      <a:r>
                        <a:rPr lang="id-ID" sz="1800" kern="1200" dirty="0" smtClean="0">
                          <a:solidFill>
                            <a:schemeClr val="tx1"/>
                          </a:solidFill>
                          <a:latin typeface="+mn-lt"/>
                          <a:ea typeface="+mn-ea"/>
                          <a:cs typeface="+mn-cs"/>
                        </a:rPr>
                        <a:t>-</a:t>
                      </a:r>
                      <a:r>
                        <a:rPr lang="id-ID" sz="1800" b="1" kern="1200" dirty="0" smtClean="0">
                          <a:solidFill>
                            <a:schemeClr val="tx1"/>
                          </a:solidFill>
                          <a:latin typeface="+mn-lt"/>
                          <a:ea typeface="+mn-ea"/>
                          <a:cs typeface="+mn-cs"/>
                        </a:rPr>
                        <a:t>P</a:t>
                      </a:r>
                      <a:r>
                        <a:rPr lang="en-US" sz="1800" b="1" kern="1200" dirty="0" err="1" smtClean="0">
                          <a:solidFill>
                            <a:schemeClr val="tx1"/>
                          </a:solidFill>
                          <a:latin typeface="+mn-lt"/>
                          <a:ea typeface="+mn-ea"/>
                          <a:cs typeface="+mn-cs"/>
                        </a:rPr>
                        <a:t>endapatan</a:t>
                      </a:r>
                      <a:r>
                        <a:rPr lang="en-US" sz="1800" b="1" kern="1200" dirty="0" smtClean="0">
                          <a:solidFill>
                            <a:schemeClr val="tx1"/>
                          </a:solidFill>
                          <a:latin typeface="+mn-lt"/>
                          <a:ea typeface="+mn-ea"/>
                          <a:cs typeface="+mn-cs"/>
                        </a:rPr>
                        <a:t>-LO</a:t>
                      </a:r>
                      <a:r>
                        <a:rPr lang="en-US" sz="1800" kern="1200" dirty="0" smtClean="0">
                          <a:solidFill>
                            <a:schemeClr val="tx1"/>
                          </a:solidFill>
                          <a:latin typeface="+mn-lt"/>
                          <a:ea typeface="+mn-ea"/>
                          <a:cs typeface="+mn-cs"/>
                        </a:rPr>
                        <a:t>;</a:t>
                      </a:r>
                      <a:endParaRPr lang="id-ID" sz="1800" kern="1200" dirty="0" smtClean="0">
                        <a:solidFill>
                          <a:schemeClr val="tx1"/>
                        </a:solidFill>
                        <a:latin typeface="+mn-lt"/>
                        <a:ea typeface="+mn-ea"/>
                        <a:cs typeface="+mn-cs"/>
                      </a:endParaRPr>
                    </a:p>
                    <a:p>
                      <a:pPr lvl="0"/>
                      <a:r>
                        <a:rPr lang="id-ID" sz="1800" kern="1200" dirty="0" smtClean="0">
                          <a:solidFill>
                            <a:schemeClr val="tx1"/>
                          </a:solidFill>
                          <a:latin typeface="+mn-lt"/>
                          <a:ea typeface="+mn-ea"/>
                          <a:cs typeface="+mn-cs"/>
                        </a:rPr>
                        <a:t>-</a:t>
                      </a:r>
                      <a:r>
                        <a:rPr lang="id-ID" sz="1800" b="1" kern="1200" dirty="0" smtClean="0">
                          <a:solidFill>
                            <a:schemeClr val="tx1"/>
                          </a:solidFill>
                          <a:latin typeface="+mn-lt"/>
                          <a:ea typeface="+mn-ea"/>
                          <a:cs typeface="+mn-cs"/>
                        </a:rPr>
                        <a:t>B</a:t>
                      </a:r>
                      <a:r>
                        <a:rPr lang="en-US" sz="1800" b="1" kern="1200" dirty="0" err="1" smtClean="0">
                          <a:solidFill>
                            <a:schemeClr val="tx1"/>
                          </a:solidFill>
                          <a:latin typeface="+mn-lt"/>
                          <a:ea typeface="+mn-ea"/>
                          <a:cs typeface="+mn-cs"/>
                        </a:rPr>
                        <a:t>eban</a:t>
                      </a:r>
                      <a:r>
                        <a:rPr lang="en-US" sz="1800" kern="1200" dirty="0" smtClean="0">
                          <a:solidFill>
                            <a:schemeClr val="tx1"/>
                          </a:solidFill>
                          <a:latin typeface="+mn-lt"/>
                          <a:ea typeface="+mn-ea"/>
                          <a:cs typeface="+mn-cs"/>
                        </a:rPr>
                        <a:t>; </a:t>
                      </a:r>
                      <a:r>
                        <a:rPr lang="en-US" sz="1800" kern="1200" dirty="0" err="1" smtClean="0">
                          <a:solidFill>
                            <a:schemeClr val="tx1"/>
                          </a:solidFill>
                          <a:latin typeface="+mn-lt"/>
                          <a:ea typeface="+mn-ea"/>
                          <a:cs typeface="+mn-cs"/>
                        </a:rPr>
                        <a:t>dan</a:t>
                      </a:r>
                      <a:endParaRPr lang="id-ID" sz="1800" kern="1200" dirty="0" smtClean="0">
                        <a:solidFill>
                          <a:schemeClr val="tx1"/>
                        </a:solidFill>
                        <a:latin typeface="+mn-lt"/>
                        <a:ea typeface="+mn-ea"/>
                        <a:cs typeface="+mn-cs"/>
                      </a:endParaRPr>
                    </a:p>
                    <a:p>
                      <a:pPr lvl="0"/>
                      <a:r>
                        <a:rPr lang="id-ID" sz="1800" kern="1200" dirty="0" smtClean="0">
                          <a:solidFill>
                            <a:schemeClr val="tx1"/>
                          </a:solidFill>
                          <a:latin typeface="+mn-lt"/>
                          <a:ea typeface="+mn-ea"/>
                          <a:cs typeface="+mn-cs"/>
                        </a:rPr>
                        <a:t>-A</a:t>
                      </a:r>
                      <a:r>
                        <a:rPr lang="en-US" sz="1800" kern="1200" dirty="0" err="1" smtClean="0">
                          <a:solidFill>
                            <a:schemeClr val="tx1"/>
                          </a:solidFill>
                          <a:latin typeface="+mn-lt"/>
                          <a:ea typeface="+mn-ea"/>
                          <a:cs typeface="+mn-cs"/>
                        </a:rPr>
                        <a:t>rus</a:t>
                      </a:r>
                      <a:r>
                        <a:rPr lang="en-US" sz="1800" kern="1200" dirty="0" smtClean="0">
                          <a:solidFill>
                            <a:schemeClr val="tx1"/>
                          </a:solidFill>
                          <a:latin typeface="+mn-lt"/>
                          <a:ea typeface="+mn-ea"/>
                          <a:cs typeface="+mn-cs"/>
                        </a:rPr>
                        <a:t> </a:t>
                      </a:r>
                      <a:r>
                        <a:rPr lang="en-US" sz="1800" kern="1200" dirty="0" err="1" smtClean="0">
                          <a:solidFill>
                            <a:schemeClr val="tx1"/>
                          </a:solidFill>
                          <a:latin typeface="+mn-lt"/>
                          <a:ea typeface="+mn-ea"/>
                          <a:cs typeface="+mn-cs"/>
                        </a:rPr>
                        <a:t>kas</a:t>
                      </a:r>
                      <a:r>
                        <a:rPr lang="en-US" sz="1800" kern="1200" dirty="0" smtClean="0">
                          <a:solidFill>
                            <a:schemeClr val="tx1"/>
                          </a:solidFill>
                          <a:latin typeface="+mn-lt"/>
                          <a:ea typeface="+mn-ea"/>
                          <a:cs typeface="+mn-cs"/>
                        </a:rPr>
                        <a:t>.</a:t>
                      </a:r>
                      <a:endParaRPr lang="id-ID" sz="1800"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kumimoji="0" lang="id-ID" sz="1800" b="0" i="0" u="none" strike="noStrike" cap="none" normalizeH="0" baseline="0" dirty="0" smtClean="0">
                          <a:ln>
                            <a:noFill/>
                          </a:ln>
                          <a:solidFill>
                            <a:schemeClr val="tx1"/>
                          </a:solidFill>
                          <a:effectLst/>
                          <a:latin typeface="Arial" charset="0"/>
                          <a:cs typeface="Arial" charset="0"/>
                        </a:rPr>
                        <a:t>(Par 11)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18</a:t>
            </a:fld>
            <a:endParaRPr lang="en-US">
              <a:latin typeface="+mj-lt"/>
              <a:cs typeface="Arial" charset="0"/>
            </a:endParaRPr>
          </a:p>
        </p:txBody>
      </p:sp>
      <p:sp>
        <p:nvSpPr>
          <p:cNvPr id="75778" name="Rectangle 2"/>
          <p:cNvSpPr>
            <a:spLocks noGrp="1" noChangeArrowheads="1"/>
          </p:cNvSpPr>
          <p:nvPr>
            <p:ph type="title"/>
          </p:nvPr>
        </p:nvSpPr>
        <p:spPr>
          <a:xfrm>
            <a:off x="1219200" y="88900"/>
            <a:ext cx="6991350" cy="901700"/>
          </a:xfrm>
        </p:spPr>
        <p:txBody>
          <a:bodyPr/>
          <a:lstStyle/>
          <a:p>
            <a:pPr algn="ctr" eaLnBrk="1" hangingPunct="1">
              <a:defRPr/>
            </a:pPr>
            <a:r>
              <a:rPr lang="id-ID" sz="2800" dirty="0" smtClean="0"/>
              <a:t>1. KERANGKA KONSEPTUAL </a:t>
            </a:r>
            <a:br>
              <a:rPr lang="id-ID" sz="2800" dirty="0" smtClean="0"/>
            </a:br>
            <a:r>
              <a:rPr lang="id-ID" sz="2800" dirty="0" smtClean="0"/>
              <a:t>AKUNTANSI PEMERINTAH</a:t>
            </a:r>
            <a:endParaRPr lang="en-US" sz="2800" dirty="0" smtClean="0"/>
          </a:p>
        </p:txBody>
      </p:sp>
      <p:graphicFrame>
        <p:nvGraphicFramePr>
          <p:cNvPr id="75843" name="Group 67"/>
          <p:cNvGraphicFramePr>
            <a:graphicFrameLocks noGrp="1"/>
          </p:cNvGraphicFramePr>
          <p:nvPr>
            <p:ph idx="1"/>
          </p:nvPr>
        </p:nvGraphicFramePr>
        <p:xfrm>
          <a:off x="152400" y="1066800"/>
          <a:ext cx="8763000" cy="5486400"/>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lang="id-ID" sz="1800" b="1" kern="1200" dirty="0" smtClean="0">
                          <a:solidFill>
                            <a:schemeClr val="tx1"/>
                          </a:solidFill>
                          <a:latin typeface="+mn-lt"/>
                          <a:ea typeface="+mn-ea"/>
                          <a:cs typeface="+mn-cs"/>
                        </a:rPr>
                        <a:t>Komponen Laporan Keuangan </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700" b="1" i="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b="1" i="0" kern="1200" dirty="0" smtClean="0">
                          <a:solidFill>
                            <a:schemeClr val="tx1"/>
                          </a:solidFill>
                          <a:latin typeface="+mn-lt"/>
                          <a:ea typeface="+mn-ea"/>
                          <a:cs typeface="+mn-cs"/>
                        </a:rPr>
                        <a:t>Laporan Keuangan Pokok</a:t>
                      </a:r>
                      <a:endParaRPr kumimoji="0" lang="id-ID" sz="16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ts val="0"/>
                        </a:spcBef>
                        <a:spcAft>
                          <a:spcPct val="0"/>
                        </a:spcAft>
                        <a:buClr>
                          <a:schemeClr val="tx1"/>
                        </a:buClr>
                        <a:buSzTx/>
                        <a:buFontTx/>
                        <a:buChar char="-"/>
                        <a:tabLst/>
                      </a:pPr>
                      <a:endParaRPr kumimoji="0" lang="id-ID" sz="4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ts val="0"/>
                        </a:spcBef>
                        <a:spcAft>
                          <a:spcPct val="0"/>
                        </a:spcAft>
                        <a:buClr>
                          <a:schemeClr val="tx1"/>
                        </a:buClr>
                        <a:buSzTx/>
                        <a:buFontTx/>
                        <a:buChar char="-"/>
                        <a:tabLst/>
                      </a:pPr>
                      <a:r>
                        <a:rPr kumimoji="0" lang="id-ID" sz="1600" b="0" i="0" u="none" strike="noStrike" cap="none" normalizeH="0" baseline="0" dirty="0" smtClean="0">
                          <a:ln>
                            <a:noFill/>
                          </a:ln>
                          <a:solidFill>
                            <a:schemeClr val="tx1"/>
                          </a:solidFill>
                          <a:effectLst/>
                          <a:latin typeface="Arial" charset="0"/>
                          <a:cs typeface="Arial" charset="0"/>
                        </a:rPr>
                        <a:t>LRA</a:t>
                      </a:r>
                    </a:p>
                    <a:p>
                      <a:pPr marL="0" marR="0" lvl="0" indent="0" algn="l" defTabSz="914400" rtl="0" eaLnBrk="1" fontAlgn="base" latinLnBrk="0" hangingPunct="1">
                        <a:lnSpc>
                          <a:spcPct val="100000"/>
                        </a:lnSpc>
                        <a:spcBef>
                          <a:spcPts val="0"/>
                        </a:spcBef>
                        <a:spcAft>
                          <a:spcPct val="0"/>
                        </a:spcAft>
                        <a:buClr>
                          <a:schemeClr val="tx1"/>
                        </a:buClr>
                        <a:buSzTx/>
                        <a:buFontTx/>
                        <a:buChar char="-"/>
                        <a:tabLst/>
                      </a:pPr>
                      <a:r>
                        <a:rPr kumimoji="0" lang="id-ID" sz="1600" b="0" i="0" u="none" strike="noStrike" cap="none" normalizeH="0" baseline="0" dirty="0" smtClean="0">
                          <a:ln>
                            <a:noFill/>
                          </a:ln>
                          <a:solidFill>
                            <a:schemeClr val="tx1"/>
                          </a:solidFill>
                          <a:effectLst/>
                          <a:latin typeface="Arial" charset="0"/>
                          <a:cs typeface="Arial" charset="0"/>
                        </a:rPr>
                        <a:t>Neraca</a:t>
                      </a:r>
                    </a:p>
                    <a:p>
                      <a:pPr marL="0" marR="0" lvl="0" indent="0" algn="l" defTabSz="914400" rtl="0" eaLnBrk="1" fontAlgn="base" latinLnBrk="0" hangingPunct="1">
                        <a:lnSpc>
                          <a:spcPct val="100000"/>
                        </a:lnSpc>
                        <a:spcBef>
                          <a:spcPts val="0"/>
                        </a:spcBef>
                        <a:spcAft>
                          <a:spcPct val="0"/>
                        </a:spcAft>
                        <a:buClr>
                          <a:schemeClr val="tx1"/>
                        </a:buClr>
                        <a:buSzTx/>
                        <a:buFontTx/>
                        <a:buChar char="-"/>
                        <a:tabLst/>
                      </a:pPr>
                      <a:r>
                        <a:rPr kumimoji="0" lang="id-ID" sz="1600" b="0" i="0" u="none" strike="noStrike" cap="none" normalizeH="0" baseline="0" dirty="0" smtClean="0">
                          <a:ln>
                            <a:noFill/>
                          </a:ln>
                          <a:solidFill>
                            <a:schemeClr val="tx1"/>
                          </a:solidFill>
                          <a:effectLst/>
                          <a:latin typeface="Arial" charset="0"/>
                          <a:cs typeface="Arial" charset="0"/>
                        </a:rPr>
                        <a:t>LAK</a:t>
                      </a:r>
                    </a:p>
                    <a:p>
                      <a:pPr marL="0" marR="0" lvl="0" indent="0" algn="l" defTabSz="914400" rtl="0" eaLnBrk="1" fontAlgn="base" latinLnBrk="0" hangingPunct="1">
                        <a:lnSpc>
                          <a:spcPct val="100000"/>
                        </a:lnSpc>
                        <a:spcBef>
                          <a:spcPts val="0"/>
                        </a:spcBef>
                        <a:spcAft>
                          <a:spcPct val="0"/>
                        </a:spcAft>
                        <a:buClr>
                          <a:schemeClr val="tx1"/>
                        </a:buClr>
                        <a:buSzTx/>
                        <a:buFontTx/>
                        <a:buChar char="-"/>
                        <a:tabLst/>
                      </a:pPr>
                      <a:r>
                        <a:rPr kumimoji="0" lang="id-ID" sz="1600" b="0" i="0" u="none" strike="noStrike" cap="none" normalizeH="0" baseline="0" dirty="0" smtClean="0">
                          <a:ln>
                            <a:noFill/>
                          </a:ln>
                          <a:solidFill>
                            <a:schemeClr val="tx1"/>
                          </a:solidFill>
                          <a:effectLst/>
                          <a:latin typeface="Arial" charset="0"/>
                          <a:cs typeface="Arial" charset="0"/>
                        </a:rPr>
                        <a:t>CaLK (Par 14)</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1" i="1" u="none" strike="noStrike" cap="none" normalizeH="0" baseline="0" dirty="0" smtClean="0">
                          <a:ln>
                            <a:noFill/>
                          </a:ln>
                          <a:solidFill>
                            <a:schemeClr val="tx1"/>
                          </a:solidFill>
                          <a:effectLst/>
                          <a:latin typeface="Arial" charset="0"/>
                          <a:cs typeface="Arial" charset="0"/>
                        </a:rPr>
                        <a:t>Laporan yang bersifat optional</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600" b="0" i="0" u="none" strike="noStrike" cap="none" normalizeH="0" baseline="0" dirty="0" smtClean="0">
                          <a:ln>
                            <a:noFill/>
                          </a:ln>
                          <a:solidFill>
                            <a:schemeClr val="tx1"/>
                          </a:solidFill>
                          <a:effectLst/>
                          <a:latin typeface="Arial" charset="0"/>
                          <a:cs typeface="Arial" charset="0"/>
                        </a:rPr>
                        <a:t>-Laporan Kinerja Keuangan (LKK)</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600" b="0" i="0" u="none" strike="noStrike" cap="none" normalizeH="0" baseline="0" dirty="0" smtClean="0">
                          <a:ln>
                            <a:noFill/>
                          </a:ln>
                          <a:solidFill>
                            <a:schemeClr val="tx1"/>
                          </a:solidFill>
                          <a:effectLst/>
                          <a:latin typeface="Arial" charset="0"/>
                          <a:cs typeface="Arial" charset="0"/>
                        </a:rPr>
                        <a:t>-Laporan Perubahan Ekuitas (LPE) </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600" b="0" i="0" u="none" strike="noStrike" cap="none" normalizeH="0" baseline="0" dirty="0" smtClean="0">
                          <a:ln>
                            <a:noFill/>
                          </a:ln>
                          <a:solidFill>
                            <a:schemeClr val="tx1"/>
                          </a:solidFill>
                          <a:effectLst/>
                          <a:latin typeface="Arial" charset="0"/>
                          <a:cs typeface="Arial" charset="0"/>
                        </a:rPr>
                        <a:t>(par 20)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lang="id-ID" sz="1800" b="1" kern="1200" dirty="0" smtClean="0">
                          <a:solidFill>
                            <a:schemeClr val="tx1"/>
                          </a:solidFill>
                          <a:latin typeface="+mn-lt"/>
                          <a:ea typeface="+mn-ea"/>
                          <a:cs typeface="+mn-cs"/>
                        </a:rPr>
                        <a:t>Komponen Laporan Keuangan </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700" b="1" i="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b="1" i="0" kern="1200" dirty="0" smtClean="0">
                          <a:solidFill>
                            <a:schemeClr val="tx1"/>
                          </a:solidFill>
                          <a:latin typeface="+mn-lt"/>
                          <a:ea typeface="+mn-ea"/>
                          <a:cs typeface="+mn-cs"/>
                        </a:rPr>
                        <a:t>Laporan Keuangan Pokok</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b="1" i="1" kern="1200" dirty="0" smtClean="0">
                          <a:solidFill>
                            <a:schemeClr val="tx1"/>
                          </a:solidFill>
                          <a:latin typeface="+mn-lt"/>
                          <a:ea typeface="+mn-ea"/>
                          <a:cs typeface="+mn-cs"/>
                        </a:rPr>
                        <a:t>Laporan Pelaksanaan</a:t>
                      </a:r>
                      <a:r>
                        <a:rPr lang="id-ID" sz="1800" b="1" i="1" kern="1200" baseline="0" dirty="0" smtClean="0">
                          <a:solidFill>
                            <a:schemeClr val="tx1"/>
                          </a:solidFill>
                          <a:latin typeface="+mn-lt"/>
                          <a:ea typeface="+mn-ea"/>
                          <a:cs typeface="+mn-cs"/>
                        </a:rPr>
                        <a:t> Anggran</a:t>
                      </a:r>
                      <a:endParaRPr lang="id-ID" sz="1600" b="1" i="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Char char="-"/>
                        <a:tabLst/>
                      </a:pPr>
                      <a:r>
                        <a:rPr kumimoji="0" lang="id-ID" sz="1800" b="0" i="0" u="none" strike="noStrike" cap="none" normalizeH="0" baseline="0" dirty="0" smtClean="0">
                          <a:ln>
                            <a:noFill/>
                          </a:ln>
                          <a:solidFill>
                            <a:schemeClr val="tx1"/>
                          </a:solidFill>
                          <a:effectLst/>
                          <a:latin typeface="Arial" charset="0"/>
                          <a:cs typeface="Arial" charset="0"/>
                        </a:rPr>
                        <a:t>LRA</a:t>
                      </a:r>
                    </a:p>
                    <a:p>
                      <a:pPr marL="0" marR="0" lvl="0" indent="0" algn="l" defTabSz="914400" rtl="0" eaLnBrk="1" fontAlgn="base" latinLnBrk="0" hangingPunct="1">
                        <a:lnSpc>
                          <a:spcPct val="100000"/>
                        </a:lnSpc>
                        <a:spcBef>
                          <a:spcPts val="0"/>
                        </a:spcBef>
                        <a:spcAft>
                          <a:spcPct val="0"/>
                        </a:spcAft>
                        <a:buClr>
                          <a:schemeClr val="tx1"/>
                        </a:buClr>
                        <a:buSzTx/>
                        <a:buFontTx/>
                        <a:buChar char="-"/>
                        <a:tabLst/>
                      </a:pPr>
                      <a:r>
                        <a:rPr kumimoji="0" lang="id-ID" sz="1800" b="0" i="0" u="none" strike="noStrike" cap="none" normalizeH="0" baseline="0" dirty="0" smtClean="0">
                          <a:ln>
                            <a:noFill/>
                          </a:ln>
                          <a:solidFill>
                            <a:schemeClr val="tx1"/>
                          </a:solidFill>
                          <a:effectLst/>
                          <a:latin typeface="Arial" charset="0"/>
                          <a:cs typeface="Arial" charset="0"/>
                        </a:rPr>
                        <a:t>Laporan Perubahan SAL</a:t>
                      </a: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kumimoji="0" lang="id-ID" sz="1800" b="1" i="1" u="none" strike="noStrike" cap="none" normalizeH="0" baseline="0" dirty="0" smtClean="0">
                          <a:ln>
                            <a:noFill/>
                          </a:ln>
                          <a:solidFill>
                            <a:schemeClr val="tx1"/>
                          </a:solidFill>
                          <a:effectLst/>
                          <a:latin typeface="Arial" charset="0"/>
                          <a:cs typeface="Arial" charset="0"/>
                        </a:rPr>
                        <a:t>Laporan Finansial</a:t>
                      </a:r>
                    </a:p>
                    <a:p>
                      <a:pPr marL="0" marR="0" lvl="0" indent="0" algn="l" defTabSz="914400" rtl="0" eaLnBrk="1" fontAlgn="base" latinLnBrk="0" hangingPunct="1">
                        <a:lnSpc>
                          <a:spcPct val="100000"/>
                        </a:lnSpc>
                        <a:spcBef>
                          <a:spcPts val="0"/>
                        </a:spcBef>
                        <a:spcAft>
                          <a:spcPct val="0"/>
                        </a:spcAft>
                        <a:buClr>
                          <a:schemeClr val="tx1"/>
                        </a:buClr>
                        <a:buSzTx/>
                        <a:buFontTx/>
                        <a:buChar char="-"/>
                        <a:tabLst/>
                      </a:pPr>
                      <a:r>
                        <a:rPr kumimoji="0" lang="id-ID" sz="1800" b="0" i="0" u="none" strike="noStrike" cap="none" normalizeH="0" baseline="0" dirty="0" smtClean="0">
                          <a:ln>
                            <a:noFill/>
                          </a:ln>
                          <a:solidFill>
                            <a:schemeClr val="tx1"/>
                          </a:solidFill>
                          <a:effectLst/>
                          <a:latin typeface="Arial" charset="0"/>
                          <a:cs typeface="Arial" charset="0"/>
                        </a:rPr>
                        <a:t>Neraca</a:t>
                      </a:r>
                    </a:p>
                    <a:p>
                      <a:pPr marL="0" marR="0" lvl="0" indent="0" algn="l" defTabSz="914400" rtl="0" eaLnBrk="1" fontAlgn="base" latinLnBrk="0" hangingPunct="1">
                        <a:lnSpc>
                          <a:spcPct val="100000"/>
                        </a:lnSpc>
                        <a:spcBef>
                          <a:spcPts val="0"/>
                        </a:spcBef>
                        <a:spcAft>
                          <a:spcPct val="0"/>
                        </a:spcAft>
                        <a:buClr>
                          <a:schemeClr val="tx1"/>
                        </a:buClr>
                        <a:buSzTx/>
                        <a:buFontTx/>
                        <a:buChar char="-"/>
                        <a:tabLst/>
                      </a:pPr>
                      <a:r>
                        <a:rPr kumimoji="0" lang="id-ID" sz="1800" b="0" i="0" u="none" strike="noStrike" cap="none" normalizeH="0" baseline="0" dirty="0" smtClean="0">
                          <a:ln>
                            <a:noFill/>
                          </a:ln>
                          <a:solidFill>
                            <a:schemeClr val="tx1"/>
                          </a:solidFill>
                          <a:effectLst/>
                          <a:latin typeface="Arial" charset="0"/>
                          <a:cs typeface="Arial" charset="0"/>
                        </a:rPr>
                        <a:t>Laporan Operasional (LO)</a:t>
                      </a:r>
                    </a:p>
                    <a:p>
                      <a:pPr marL="0" marR="0" lvl="0" indent="0" algn="l" defTabSz="914400" rtl="0" eaLnBrk="1" fontAlgn="base" latinLnBrk="0" hangingPunct="1">
                        <a:lnSpc>
                          <a:spcPct val="100000"/>
                        </a:lnSpc>
                        <a:spcBef>
                          <a:spcPts val="0"/>
                        </a:spcBef>
                        <a:spcAft>
                          <a:spcPct val="0"/>
                        </a:spcAft>
                        <a:buClr>
                          <a:schemeClr val="tx1"/>
                        </a:buClr>
                        <a:buSzTx/>
                        <a:buFontTx/>
                        <a:buChar char="-"/>
                        <a:tabLst/>
                      </a:pPr>
                      <a:r>
                        <a:rPr kumimoji="0" lang="id-ID" sz="1800" b="0" i="0" u="none" strike="noStrike" cap="none" normalizeH="0" baseline="0" dirty="0" smtClean="0">
                          <a:ln>
                            <a:noFill/>
                          </a:ln>
                          <a:solidFill>
                            <a:schemeClr val="tx1"/>
                          </a:solidFill>
                          <a:effectLst/>
                          <a:latin typeface="Arial" charset="0"/>
                          <a:cs typeface="Arial" charset="0"/>
                        </a:rPr>
                        <a:t>LAK</a:t>
                      </a:r>
                    </a:p>
                    <a:p>
                      <a:pPr marL="0" marR="0" lvl="0" indent="0" algn="l" defTabSz="914400" rtl="0" eaLnBrk="1" fontAlgn="base" latinLnBrk="0" hangingPunct="1">
                        <a:lnSpc>
                          <a:spcPct val="100000"/>
                        </a:lnSpc>
                        <a:spcBef>
                          <a:spcPts val="0"/>
                        </a:spcBef>
                        <a:spcAft>
                          <a:spcPct val="0"/>
                        </a:spcAft>
                        <a:buClr>
                          <a:schemeClr val="tx1"/>
                        </a:buClr>
                        <a:buSzTx/>
                        <a:buFontTx/>
                        <a:buChar char="-"/>
                        <a:tabLst/>
                      </a:pPr>
                      <a:r>
                        <a:rPr kumimoji="0" lang="id-ID" sz="1800" b="0" i="0" u="none" strike="noStrike" cap="none" normalizeH="0" baseline="0" dirty="0" smtClean="0">
                          <a:ln>
                            <a:noFill/>
                          </a:ln>
                          <a:solidFill>
                            <a:schemeClr val="tx1"/>
                          </a:solidFill>
                          <a:effectLst/>
                          <a:latin typeface="Arial" charset="0"/>
                          <a:cs typeface="Arial" charset="0"/>
                        </a:rPr>
                        <a:t>Laporan Perubahan Ekuitas (LPE)</a:t>
                      </a: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CaLK </a:t>
                      </a: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kumimoji="0" lang="id-ID" sz="1800" b="0" i="0" u="none" strike="noStrike" cap="none" normalizeH="0" baseline="0" dirty="0" smtClean="0">
                          <a:ln>
                            <a:noFill/>
                          </a:ln>
                          <a:solidFill>
                            <a:schemeClr val="tx1"/>
                          </a:solidFill>
                          <a:effectLst/>
                          <a:latin typeface="Arial" charset="0"/>
                          <a:cs typeface="Arial" charset="0"/>
                        </a:rPr>
                        <a:t>(Par 14)</a:t>
                      </a:r>
                    </a:p>
                    <a:p>
                      <a:pPr marL="533400" marR="0" lvl="0" indent="-533400" algn="l" defTabSz="914400" rtl="0" eaLnBrk="1" fontAlgn="base" latinLnBrk="0" hangingPunct="1">
                        <a:lnSpc>
                          <a:spcPct val="100000"/>
                        </a:lnSpc>
                        <a:spcBef>
                          <a:spcPct val="20000"/>
                        </a:spcBef>
                        <a:spcAft>
                          <a:spcPct val="0"/>
                        </a:spcAft>
                        <a:buClr>
                          <a:schemeClr val="tx1"/>
                        </a:buClr>
                        <a:buSzTx/>
                        <a:buFontTx/>
                        <a:buNone/>
                        <a:tabLst/>
                      </a:pPr>
                      <a:endParaRPr kumimoji="0" lang="id-ID" sz="2000" b="1" i="0" u="none" strike="noStrike" cap="none" normalizeH="0" baseline="0" dirty="0" smtClean="0">
                        <a:ln>
                          <a:noFill/>
                        </a:ln>
                        <a:solidFill>
                          <a:schemeClr val="tx1"/>
                        </a:solidFill>
                        <a:effectLst/>
                        <a:latin typeface="Arial" charset="0"/>
                        <a:cs typeface="Arial" charset="0"/>
                      </a:endParaRPr>
                    </a:p>
                    <a:p>
                      <a:pPr marL="533400" marR="0" lvl="0" indent="-533400" algn="l" defTabSz="914400" rtl="0" eaLnBrk="1" fontAlgn="base" latinLnBrk="0" hangingPunct="1">
                        <a:lnSpc>
                          <a:spcPct val="100000"/>
                        </a:lnSpc>
                        <a:spcBef>
                          <a:spcPct val="20000"/>
                        </a:spcBef>
                        <a:spcAft>
                          <a:spcPct val="0"/>
                        </a:spcAft>
                        <a:buClr>
                          <a:schemeClr val="tx1"/>
                        </a:buClr>
                        <a:buSzTx/>
                        <a:buFontTx/>
                        <a:buNone/>
                        <a:tabLst/>
                      </a:pPr>
                      <a:endParaRPr kumimoji="0" lang="id-ID" sz="2000" b="1"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19</a:t>
            </a:fld>
            <a:endParaRPr lang="en-US">
              <a:latin typeface="+mj-lt"/>
              <a:cs typeface="Arial" charset="0"/>
            </a:endParaRPr>
          </a:p>
        </p:txBody>
      </p:sp>
      <p:sp>
        <p:nvSpPr>
          <p:cNvPr id="75778" name="Rectangle 2"/>
          <p:cNvSpPr>
            <a:spLocks noGrp="1" noChangeArrowheads="1"/>
          </p:cNvSpPr>
          <p:nvPr>
            <p:ph type="title"/>
          </p:nvPr>
        </p:nvSpPr>
        <p:spPr>
          <a:xfrm>
            <a:off x="1219200" y="88900"/>
            <a:ext cx="6991350" cy="901700"/>
          </a:xfrm>
        </p:spPr>
        <p:txBody>
          <a:bodyPr/>
          <a:lstStyle/>
          <a:p>
            <a:pPr algn="ctr" eaLnBrk="1" hangingPunct="1">
              <a:defRPr/>
            </a:pPr>
            <a:r>
              <a:rPr lang="id-ID" sz="2800" dirty="0" smtClean="0"/>
              <a:t>1. KERANGKA KONSEPTUAL </a:t>
            </a:r>
            <a:br>
              <a:rPr lang="id-ID" sz="2800" dirty="0" smtClean="0"/>
            </a:br>
            <a:r>
              <a:rPr lang="id-ID" sz="2800" dirty="0" smtClean="0"/>
              <a:t>AKUNTANSI PEMERINTAH</a:t>
            </a:r>
            <a:endParaRPr lang="en-US" sz="2800" dirty="0" smtClean="0"/>
          </a:p>
        </p:txBody>
      </p:sp>
      <p:graphicFrame>
        <p:nvGraphicFramePr>
          <p:cNvPr id="75843" name="Group 67"/>
          <p:cNvGraphicFramePr>
            <a:graphicFrameLocks noGrp="1"/>
          </p:cNvGraphicFramePr>
          <p:nvPr>
            <p:ph idx="1"/>
          </p:nvPr>
        </p:nvGraphicFramePr>
        <p:xfrm>
          <a:off x="152400" y="1066800"/>
          <a:ext cx="8763000" cy="5502941"/>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lang="id-ID" sz="1800" b="1" kern="1200" dirty="0" smtClean="0">
                          <a:solidFill>
                            <a:schemeClr val="tx1"/>
                          </a:solidFill>
                          <a:latin typeface="+mn-lt"/>
                          <a:ea typeface="+mn-ea"/>
                          <a:cs typeface="+mn-cs"/>
                        </a:rPr>
                        <a:t>Komponen Laporan Keuangan </a:t>
                      </a:r>
                      <a:r>
                        <a:rPr lang="id-ID" sz="1400" b="0" kern="1200" dirty="0" smtClean="0">
                          <a:solidFill>
                            <a:schemeClr val="tx1"/>
                          </a:solidFill>
                          <a:latin typeface="+mn-lt"/>
                          <a:ea typeface="+mn-ea"/>
                          <a:cs typeface="+mn-cs"/>
                        </a:rPr>
                        <a:t>(lanjutan)</a:t>
                      </a:r>
                      <a:r>
                        <a:rPr lang="id-ID" sz="1800" b="1" kern="1200" dirty="0" smtClean="0">
                          <a:solidFill>
                            <a:schemeClr val="tx1"/>
                          </a:solidFill>
                          <a:latin typeface="+mn-lt"/>
                          <a:ea typeface="+mn-ea"/>
                          <a:cs typeface="+mn-cs"/>
                        </a:rPr>
                        <a:t> </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800"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kern="1200" dirty="0" smtClean="0">
                          <a:solidFill>
                            <a:schemeClr val="tx1"/>
                          </a:solidFill>
                          <a:latin typeface="+mn-lt"/>
                          <a:ea typeface="+mn-ea"/>
                          <a:cs typeface="+mn-cs"/>
                        </a:rPr>
                        <a:t>Setiap entitas pelaporan menyajikan komponen-komponen laporan keuangan tersebut </a:t>
                      </a:r>
                      <a:r>
                        <a:rPr lang="id-ID" sz="1800" b="1" kern="1200" dirty="0" smtClean="0">
                          <a:solidFill>
                            <a:schemeClr val="tx1"/>
                          </a:solidFill>
                          <a:latin typeface="+mn-lt"/>
                          <a:ea typeface="+mn-ea"/>
                          <a:cs typeface="+mn-cs"/>
                        </a:rPr>
                        <a:t>kecuali:</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b="1" kern="1200" dirty="0" smtClean="0">
                          <a:solidFill>
                            <a:schemeClr val="tx1"/>
                          </a:solidFill>
                          <a:latin typeface="+mn-lt"/>
                          <a:ea typeface="+mn-ea"/>
                          <a:cs typeface="+mn-cs"/>
                        </a:rPr>
                        <a:t>LAK </a:t>
                      </a:r>
                      <a:r>
                        <a:rPr lang="id-ID" sz="1800" kern="1200" dirty="0" smtClean="0">
                          <a:solidFill>
                            <a:schemeClr val="tx1"/>
                          </a:solidFill>
                          <a:latin typeface="+mn-lt"/>
                          <a:ea typeface="+mn-ea"/>
                          <a:cs typeface="+mn-cs"/>
                        </a:rPr>
                        <a:t>yang hanya disajikan </a:t>
                      </a:r>
                      <a:r>
                        <a:rPr lang="id-ID" sz="1800" b="0" kern="1200" dirty="0" smtClean="0">
                          <a:solidFill>
                            <a:schemeClr val="tx1"/>
                          </a:solidFill>
                          <a:latin typeface="+mn-lt"/>
                          <a:ea typeface="+mn-ea"/>
                          <a:cs typeface="+mn-cs"/>
                        </a:rPr>
                        <a:t>oleh unit yang mempunyai fungsi perbendaharaan</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800" b="1" i="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b="0" i="0" kern="1200" dirty="0" smtClean="0">
                          <a:solidFill>
                            <a:schemeClr val="tx1"/>
                          </a:solidFill>
                          <a:latin typeface="+mn-lt"/>
                          <a:ea typeface="+mn-ea"/>
                          <a:cs typeface="+mn-cs"/>
                        </a:rPr>
                        <a:t>(Par 15)</a:t>
                      </a:r>
                      <a:endParaRPr lang="id-ID" sz="700" b="0" i="0"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lang="id-ID" sz="1800" b="1" kern="1200" dirty="0" smtClean="0">
                          <a:solidFill>
                            <a:schemeClr val="tx1"/>
                          </a:solidFill>
                          <a:latin typeface="+mn-lt"/>
                          <a:ea typeface="+mn-ea"/>
                          <a:cs typeface="+mn-cs"/>
                        </a:rPr>
                        <a:t>Komponen Laporan Keuangan </a:t>
                      </a:r>
                      <a:r>
                        <a:rPr lang="id-ID" sz="1400" b="0" kern="1200" dirty="0" smtClean="0">
                          <a:solidFill>
                            <a:schemeClr val="tx1"/>
                          </a:solidFill>
                          <a:latin typeface="+mn-lt"/>
                          <a:ea typeface="+mn-ea"/>
                          <a:cs typeface="+mn-cs"/>
                        </a:rPr>
                        <a:t>(lanjutan)</a:t>
                      </a:r>
                      <a:endParaRPr lang="id-ID" sz="1800" b="0"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700" b="1" i="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endParaRPr kumimoji="0" lang="id-ID" sz="1800" b="0" i="0" u="none" strike="noStrike" cap="none" normalizeH="0" baseline="0" dirty="0" smtClean="0">
                        <a:ln>
                          <a:noFill/>
                        </a:ln>
                        <a:solidFill>
                          <a:schemeClr val="tx1"/>
                        </a:solidFill>
                        <a:effectLst/>
                        <a:latin typeface="Arial" charset="0"/>
                        <a:cs typeface="Arial" charset="0"/>
                      </a:endParaRPr>
                    </a:p>
                    <a:p>
                      <a:pPr marL="0" lvl="1" indent="0"/>
                      <a:r>
                        <a:rPr lang="id-ID" sz="1800" kern="1200" dirty="0" smtClean="0">
                          <a:solidFill>
                            <a:schemeClr val="tx1"/>
                          </a:solidFill>
                          <a:latin typeface="+mn-lt"/>
                          <a:ea typeface="+mn-ea"/>
                          <a:cs typeface="+mn-cs"/>
                        </a:rPr>
                        <a:t>Setiap entitas pelaporan menyajikan komponen-komponen laporan keuangan tersebut </a:t>
                      </a:r>
                      <a:r>
                        <a:rPr lang="id-ID" sz="1800" b="1" kern="1200" dirty="0" smtClean="0">
                          <a:solidFill>
                            <a:schemeClr val="tx1"/>
                          </a:solidFill>
                          <a:latin typeface="+mn-lt"/>
                          <a:ea typeface="+mn-ea"/>
                          <a:cs typeface="+mn-cs"/>
                        </a:rPr>
                        <a:t>kecuali :</a:t>
                      </a:r>
                      <a:endParaRPr lang="id-ID" sz="1800" kern="1200" dirty="0" smtClean="0">
                        <a:solidFill>
                          <a:schemeClr val="tx1"/>
                        </a:solidFill>
                        <a:latin typeface="+mn-lt"/>
                        <a:ea typeface="+mn-ea"/>
                        <a:cs typeface="+mn-cs"/>
                      </a:endParaRPr>
                    </a:p>
                    <a:p>
                      <a:pPr marL="177800" lvl="1" indent="-177800">
                        <a:buFont typeface="Arial" pitchFamily="34" charset="0"/>
                        <a:buChar char="•"/>
                      </a:pPr>
                      <a:r>
                        <a:rPr lang="id-ID" sz="1800" b="1" kern="1200" dirty="0" smtClean="0">
                          <a:solidFill>
                            <a:schemeClr val="tx1"/>
                          </a:solidFill>
                          <a:latin typeface="+mn-lt"/>
                          <a:ea typeface="+mn-ea"/>
                          <a:cs typeface="+mn-cs"/>
                        </a:rPr>
                        <a:t>LAK </a:t>
                      </a:r>
                      <a:r>
                        <a:rPr lang="id-ID" sz="1800" kern="1200" dirty="0" smtClean="0">
                          <a:solidFill>
                            <a:schemeClr val="tx1"/>
                          </a:solidFill>
                          <a:latin typeface="+mn-lt"/>
                          <a:ea typeface="+mn-ea"/>
                          <a:cs typeface="+mn-cs"/>
                        </a:rPr>
                        <a:t>yang hanya disajikan oleh entitas yang mempunyai fungsi perbendaharaan umum;</a:t>
                      </a:r>
                    </a:p>
                    <a:p>
                      <a:pPr marL="177800" lvl="1" indent="-177800">
                        <a:buFont typeface="Arial" pitchFamily="34" charset="0"/>
                        <a:buChar char="•"/>
                      </a:pPr>
                      <a:r>
                        <a:rPr lang="id-ID" sz="1800" b="1" kern="1200" dirty="0" smtClean="0">
                          <a:solidFill>
                            <a:schemeClr val="tx1"/>
                          </a:solidFill>
                          <a:latin typeface="+mn-lt"/>
                          <a:ea typeface="+mn-ea"/>
                          <a:cs typeface="+mn-cs"/>
                        </a:rPr>
                        <a:t>Laporan Perubahan</a:t>
                      </a:r>
                      <a:r>
                        <a:rPr lang="id-ID" sz="1800" b="0" kern="1200" dirty="0" smtClean="0">
                          <a:solidFill>
                            <a:schemeClr val="tx1"/>
                          </a:solidFill>
                          <a:latin typeface="+mn-lt"/>
                          <a:ea typeface="+mn-ea"/>
                          <a:cs typeface="+mn-cs"/>
                        </a:rPr>
                        <a:t> </a:t>
                      </a:r>
                      <a:r>
                        <a:rPr lang="id-ID" sz="1800" b="1" kern="1200" dirty="0" smtClean="0">
                          <a:solidFill>
                            <a:schemeClr val="tx1"/>
                          </a:solidFill>
                          <a:latin typeface="+mn-lt"/>
                          <a:ea typeface="+mn-ea"/>
                          <a:cs typeface="+mn-cs"/>
                        </a:rPr>
                        <a:t>SAL </a:t>
                      </a:r>
                      <a:r>
                        <a:rPr lang="id-ID" sz="1800" b="0" kern="1200" dirty="0" smtClean="0">
                          <a:solidFill>
                            <a:schemeClr val="tx1"/>
                          </a:solidFill>
                          <a:latin typeface="+mn-lt"/>
                          <a:ea typeface="+mn-ea"/>
                          <a:cs typeface="+mn-cs"/>
                        </a:rPr>
                        <a:t>yang hanya disajikan oleh Bendahara Umum Negara dan entitas pelaporan yang menyusun laporan keuangan konsolidasiannya.</a:t>
                      </a:r>
                      <a:endParaRPr kumimoji="0" lang="id-ID" sz="32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endParaRPr kumimoji="0" lang="id-ID"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kumimoji="0" lang="id-ID" sz="1800" b="0" i="0" u="none" strike="noStrike" cap="none" normalizeH="0" baseline="0" dirty="0" smtClean="0">
                          <a:ln>
                            <a:noFill/>
                          </a:ln>
                          <a:solidFill>
                            <a:schemeClr val="tx1"/>
                          </a:solidFill>
                          <a:effectLst/>
                          <a:latin typeface="Arial" charset="0"/>
                          <a:cs typeface="Arial" charset="0"/>
                        </a:rPr>
                        <a:t>(Par 15)</a:t>
                      </a:r>
                    </a:p>
                    <a:p>
                      <a:pPr marL="533400" marR="0" lvl="0" indent="-533400" algn="l" defTabSz="914400" rtl="0" eaLnBrk="1" fontAlgn="base" latinLnBrk="0" hangingPunct="1">
                        <a:lnSpc>
                          <a:spcPct val="100000"/>
                        </a:lnSpc>
                        <a:spcBef>
                          <a:spcPct val="20000"/>
                        </a:spcBef>
                        <a:spcAft>
                          <a:spcPct val="0"/>
                        </a:spcAft>
                        <a:buClr>
                          <a:schemeClr val="tx1"/>
                        </a:buClr>
                        <a:buSzTx/>
                        <a:buFontTx/>
                        <a:buNone/>
                        <a:tabLst/>
                      </a:pPr>
                      <a:endParaRPr kumimoji="0" lang="id-ID" sz="2000" b="1" i="0" u="none" strike="noStrike" cap="none" normalizeH="0" baseline="0" dirty="0" smtClean="0">
                        <a:ln>
                          <a:noFill/>
                        </a:ln>
                        <a:solidFill>
                          <a:schemeClr val="tx1"/>
                        </a:solidFill>
                        <a:effectLst/>
                        <a:latin typeface="Arial" charset="0"/>
                        <a:cs typeface="Arial" charset="0"/>
                      </a:endParaRPr>
                    </a:p>
                    <a:p>
                      <a:pPr marL="533400" marR="0" lvl="0" indent="-533400" algn="l" defTabSz="914400" rtl="0" eaLnBrk="1" fontAlgn="base" latinLnBrk="0" hangingPunct="1">
                        <a:lnSpc>
                          <a:spcPct val="100000"/>
                        </a:lnSpc>
                        <a:spcBef>
                          <a:spcPct val="20000"/>
                        </a:spcBef>
                        <a:spcAft>
                          <a:spcPct val="0"/>
                        </a:spcAft>
                        <a:buClr>
                          <a:schemeClr val="tx1"/>
                        </a:buClr>
                        <a:buSzTx/>
                        <a:buFontTx/>
                        <a:buNone/>
                        <a:tabLst/>
                      </a:pPr>
                      <a:endParaRPr kumimoji="0" lang="id-ID" sz="2000" b="1"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2</a:t>
            </a:fld>
            <a:endParaRPr lang="en-US">
              <a:latin typeface="+mj-lt"/>
              <a:cs typeface="Arial" charset="0"/>
            </a:endParaRPr>
          </a:p>
        </p:txBody>
      </p:sp>
      <p:sp>
        <p:nvSpPr>
          <p:cNvPr id="75778" name="Rectangle 2"/>
          <p:cNvSpPr>
            <a:spLocks noGrp="1" noChangeArrowheads="1"/>
          </p:cNvSpPr>
          <p:nvPr>
            <p:ph type="title"/>
          </p:nvPr>
        </p:nvSpPr>
        <p:spPr>
          <a:xfrm>
            <a:off x="1295400" y="1447800"/>
            <a:ext cx="6991350" cy="3962400"/>
          </a:xfrm>
        </p:spPr>
        <p:txBody>
          <a:bodyPr/>
          <a:lstStyle/>
          <a:p>
            <a:pPr algn="ctr" eaLnBrk="1" hangingPunct="1">
              <a:defRPr/>
            </a:pPr>
            <a:r>
              <a:rPr lang="id-ID" sz="2800" dirty="0" smtClean="0">
                <a:solidFill>
                  <a:srgbClr val="800000"/>
                </a:solidFill>
              </a:rPr>
              <a:t>1. KERANGKA KONSEPTUAL </a:t>
            </a:r>
            <a:br>
              <a:rPr lang="id-ID" sz="2800" dirty="0" smtClean="0">
                <a:solidFill>
                  <a:srgbClr val="800000"/>
                </a:solidFill>
              </a:rPr>
            </a:br>
            <a:r>
              <a:rPr lang="id-ID" sz="2800" dirty="0" smtClean="0">
                <a:solidFill>
                  <a:srgbClr val="800000"/>
                </a:solidFill>
              </a:rPr>
              <a:t>AKUNTANSI PEMERINTAH</a:t>
            </a:r>
            <a:endParaRPr lang="en-US" sz="2800" dirty="0" smtClean="0">
              <a:solidFill>
                <a:srgbClr val="800000"/>
              </a:solidFill>
            </a:endParaRPr>
          </a:p>
        </p:txBody>
      </p:sp>
      <p:cxnSp>
        <p:nvCxnSpPr>
          <p:cNvPr id="7" name="Straight Connector 6"/>
          <p:cNvCxnSpPr/>
          <p:nvPr/>
        </p:nvCxnSpPr>
        <p:spPr>
          <a:xfrm>
            <a:off x="228600" y="2590800"/>
            <a:ext cx="76200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295400" y="4419600"/>
            <a:ext cx="76200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20</a:t>
            </a:fld>
            <a:endParaRPr lang="en-US">
              <a:latin typeface="+mj-lt"/>
              <a:cs typeface="Arial" charset="0"/>
            </a:endParaRPr>
          </a:p>
        </p:txBody>
      </p:sp>
      <p:sp>
        <p:nvSpPr>
          <p:cNvPr id="75778" name="Rectangle 2"/>
          <p:cNvSpPr>
            <a:spLocks noGrp="1" noChangeArrowheads="1"/>
          </p:cNvSpPr>
          <p:nvPr>
            <p:ph type="title"/>
          </p:nvPr>
        </p:nvSpPr>
        <p:spPr>
          <a:xfrm>
            <a:off x="1219200" y="88900"/>
            <a:ext cx="6991350" cy="901700"/>
          </a:xfrm>
        </p:spPr>
        <p:txBody>
          <a:bodyPr/>
          <a:lstStyle/>
          <a:p>
            <a:pPr algn="ctr" eaLnBrk="1" hangingPunct="1">
              <a:defRPr/>
            </a:pPr>
            <a:r>
              <a:rPr lang="id-ID" sz="2800" dirty="0" smtClean="0"/>
              <a:t>1. KERANGKA KONSEPTUAL </a:t>
            </a:r>
            <a:br>
              <a:rPr lang="id-ID" sz="2800" dirty="0" smtClean="0"/>
            </a:br>
            <a:r>
              <a:rPr lang="id-ID" sz="2800" dirty="0" smtClean="0"/>
              <a:t>AKUNTANSI PEMERINTAH</a:t>
            </a:r>
            <a:endParaRPr lang="en-US" sz="2800" dirty="0" smtClean="0"/>
          </a:p>
        </p:txBody>
      </p:sp>
      <p:graphicFrame>
        <p:nvGraphicFramePr>
          <p:cNvPr id="75843" name="Group 67"/>
          <p:cNvGraphicFramePr>
            <a:graphicFrameLocks noGrp="1"/>
          </p:cNvGraphicFramePr>
          <p:nvPr>
            <p:ph idx="1"/>
          </p:nvPr>
        </p:nvGraphicFramePr>
        <p:xfrm>
          <a:off x="152400" y="1066800"/>
          <a:ext cx="8763000" cy="5594381"/>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lang="id-ID" sz="1800" b="1" kern="1200" dirty="0" smtClean="0">
                          <a:solidFill>
                            <a:schemeClr val="tx1"/>
                          </a:solidFill>
                          <a:latin typeface="+mn-lt"/>
                          <a:ea typeface="+mn-ea"/>
                          <a:cs typeface="+mn-cs"/>
                        </a:rPr>
                        <a:t>Komponen Laporan Keuangan </a:t>
                      </a:r>
                      <a:r>
                        <a:rPr lang="id-ID" sz="1400" b="0" kern="1200" dirty="0" smtClean="0">
                          <a:solidFill>
                            <a:schemeClr val="tx1"/>
                          </a:solidFill>
                          <a:latin typeface="+mn-lt"/>
                          <a:ea typeface="+mn-ea"/>
                          <a:cs typeface="+mn-cs"/>
                        </a:rPr>
                        <a:t>(lanjutan)</a:t>
                      </a:r>
                      <a:r>
                        <a:rPr lang="id-ID" sz="1800" b="1" kern="1200" dirty="0" smtClean="0">
                          <a:solidFill>
                            <a:schemeClr val="tx1"/>
                          </a:solidFill>
                          <a:latin typeface="+mn-lt"/>
                          <a:ea typeface="+mn-ea"/>
                          <a:cs typeface="+mn-cs"/>
                        </a:rPr>
                        <a:t> </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800"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kern="1200" dirty="0" smtClean="0">
                          <a:solidFill>
                            <a:schemeClr val="tx1"/>
                          </a:solidFill>
                          <a:latin typeface="+mn-lt"/>
                          <a:ea typeface="+mn-ea"/>
                          <a:cs typeface="+mn-cs"/>
                        </a:rPr>
                        <a:t>-</a:t>
                      </a:r>
                      <a:endParaRPr lang="id-ID" sz="1800" b="0"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800" b="1" i="1"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lang="id-ID" sz="1800" b="1" kern="1200" dirty="0" smtClean="0">
                          <a:solidFill>
                            <a:schemeClr val="tx1"/>
                          </a:solidFill>
                          <a:latin typeface="+mn-lt"/>
                          <a:ea typeface="+mn-ea"/>
                          <a:cs typeface="+mn-cs"/>
                        </a:rPr>
                        <a:t>Komponen Laporan Keuangan </a:t>
                      </a:r>
                      <a:r>
                        <a:rPr lang="id-ID" sz="1400" b="0" kern="1200" dirty="0" smtClean="0">
                          <a:solidFill>
                            <a:schemeClr val="tx1"/>
                          </a:solidFill>
                          <a:latin typeface="+mn-lt"/>
                          <a:ea typeface="+mn-ea"/>
                          <a:cs typeface="+mn-cs"/>
                        </a:rPr>
                        <a:t>(lanjutan)</a:t>
                      </a:r>
                      <a:endParaRPr lang="id-ID" sz="1800" b="0"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700" b="1" i="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endParaRPr kumimoji="0" lang="id-ID" sz="1800" b="0" i="0" u="none" strike="noStrike" cap="none" normalizeH="0" baseline="0" dirty="0" smtClean="0">
                        <a:ln>
                          <a:noFill/>
                        </a:ln>
                        <a:solidFill>
                          <a:schemeClr val="tx1"/>
                        </a:solidFill>
                        <a:effectLst/>
                        <a:latin typeface="Arial" charset="0"/>
                        <a:cs typeface="Arial" charset="0"/>
                      </a:endParaRPr>
                    </a:p>
                    <a:p>
                      <a:pPr marL="0" lvl="1" indent="0"/>
                      <a:r>
                        <a:rPr lang="id-ID" sz="1800" b="0" kern="1200" dirty="0" smtClean="0">
                          <a:solidFill>
                            <a:schemeClr val="tx1"/>
                          </a:solidFill>
                          <a:latin typeface="+mn-lt"/>
                          <a:ea typeface="+mn-ea"/>
                          <a:cs typeface="+mn-cs"/>
                        </a:rPr>
                        <a:t>Entitas pelaporan pemerintah pusat juga menyajikan </a:t>
                      </a:r>
                      <a:r>
                        <a:rPr lang="id-ID" sz="1800" b="1" kern="1200" dirty="0" smtClean="0">
                          <a:solidFill>
                            <a:schemeClr val="tx1"/>
                          </a:solidFill>
                          <a:latin typeface="+mn-lt"/>
                          <a:ea typeface="+mn-ea"/>
                          <a:cs typeface="+mn-cs"/>
                        </a:rPr>
                        <a:t>Saldo Anggaran Lebih </a:t>
                      </a:r>
                      <a:r>
                        <a:rPr lang="id-ID" sz="1800" b="0" kern="1200" dirty="0" smtClean="0">
                          <a:solidFill>
                            <a:schemeClr val="tx1"/>
                          </a:solidFill>
                          <a:latin typeface="+mn-lt"/>
                          <a:ea typeface="+mn-ea"/>
                          <a:cs typeface="+mn-cs"/>
                        </a:rPr>
                        <a:t>pemerintah yang mencakup Saldo Anggaran Lebih tahun sebelumnya, penggunaan Saldo Anggaran Lebih, Sisa Lebih/Kurang Pembiayaan Anggaran (SiLPA/SiKPA) tahun berjalan, dan penyesuaian lain yang diperkenankan </a:t>
                      </a:r>
                      <a:r>
                        <a:rPr kumimoji="0" lang="id-ID" sz="1800" b="0" i="0" u="none" strike="noStrike" cap="none" normalizeH="0" baseline="0" dirty="0" smtClean="0">
                          <a:ln>
                            <a:noFill/>
                          </a:ln>
                          <a:solidFill>
                            <a:schemeClr val="tx1"/>
                          </a:solidFill>
                          <a:effectLst/>
                          <a:latin typeface="Arial" charset="0"/>
                          <a:cs typeface="Arial" charset="0"/>
                        </a:rPr>
                        <a:t>(Par 18)</a:t>
                      </a:r>
                    </a:p>
                    <a:p>
                      <a:pPr marL="0" marR="0" lvl="0" indent="0" algn="l" defTabSz="914400" rtl="0" eaLnBrk="1" fontAlgn="base" latinLnBrk="0" hangingPunct="1">
                        <a:lnSpc>
                          <a:spcPct val="100000"/>
                        </a:lnSpc>
                        <a:spcBef>
                          <a:spcPts val="0"/>
                        </a:spcBef>
                        <a:spcAft>
                          <a:spcPct val="0"/>
                        </a:spcAft>
                        <a:buClr>
                          <a:schemeClr val="tx1"/>
                        </a:buClr>
                        <a:buSzTx/>
                        <a:buFontTx/>
                        <a:buNone/>
                        <a:tabLst/>
                      </a:pPr>
                      <a:endParaRPr lang="id-ID" sz="1800" b="0"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lang="id-ID" sz="1800" b="0" kern="1200" dirty="0" smtClean="0">
                          <a:solidFill>
                            <a:schemeClr val="tx1"/>
                          </a:solidFill>
                          <a:latin typeface="+mn-lt"/>
                          <a:ea typeface="+mn-ea"/>
                          <a:cs typeface="+mn-cs"/>
                        </a:rPr>
                        <a:t>Entitas pelaporan menyajikan </a:t>
                      </a:r>
                      <a:r>
                        <a:rPr lang="id-ID" sz="1800" b="1" kern="1200" dirty="0" smtClean="0">
                          <a:solidFill>
                            <a:schemeClr val="tx1"/>
                          </a:solidFill>
                          <a:latin typeface="+mn-lt"/>
                          <a:ea typeface="+mn-ea"/>
                          <a:cs typeface="+mn-cs"/>
                        </a:rPr>
                        <a:t>kekayaan bersih pemerintah</a:t>
                      </a:r>
                      <a:r>
                        <a:rPr lang="id-ID" sz="1800" b="0" kern="1200" dirty="0" smtClean="0">
                          <a:solidFill>
                            <a:schemeClr val="tx1"/>
                          </a:solidFill>
                          <a:latin typeface="+mn-lt"/>
                          <a:ea typeface="+mn-ea"/>
                          <a:cs typeface="+mn-cs"/>
                        </a:rPr>
                        <a:t> yang mencakup ekuitas awal, surplus/defisit periode bersangkutan, dan dampak kumulatif akibat perubahan kebijakan dan kesalahan mendasar</a:t>
                      </a:r>
                      <a:r>
                        <a:rPr lang="id-ID" sz="1800" b="0" kern="1200" baseline="0" dirty="0" smtClean="0">
                          <a:solidFill>
                            <a:schemeClr val="tx1"/>
                          </a:solidFill>
                          <a:latin typeface="+mn-lt"/>
                          <a:ea typeface="+mn-ea"/>
                          <a:cs typeface="+mn-cs"/>
                        </a:rPr>
                        <a:t> (Par 22)</a:t>
                      </a:r>
                      <a:endParaRPr kumimoji="0" lang="id-ID" sz="18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21</a:t>
            </a:fld>
            <a:endParaRPr lang="en-US">
              <a:latin typeface="+mj-lt"/>
              <a:cs typeface="Arial" charset="0"/>
            </a:endParaRPr>
          </a:p>
        </p:txBody>
      </p:sp>
      <p:sp>
        <p:nvSpPr>
          <p:cNvPr id="75778" name="Rectangle 2"/>
          <p:cNvSpPr>
            <a:spLocks noGrp="1" noChangeArrowheads="1"/>
          </p:cNvSpPr>
          <p:nvPr>
            <p:ph type="title"/>
          </p:nvPr>
        </p:nvSpPr>
        <p:spPr>
          <a:xfrm>
            <a:off x="1219200" y="88900"/>
            <a:ext cx="6991350" cy="901700"/>
          </a:xfrm>
        </p:spPr>
        <p:txBody>
          <a:bodyPr/>
          <a:lstStyle/>
          <a:p>
            <a:pPr algn="ctr" eaLnBrk="1" hangingPunct="1">
              <a:defRPr/>
            </a:pPr>
            <a:r>
              <a:rPr lang="id-ID" sz="2800" dirty="0" smtClean="0"/>
              <a:t>2. PENYAJIAN LAPORAN KEUANGAN-PSAP 01</a:t>
            </a:r>
            <a:endParaRPr lang="en-US" sz="2800" dirty="0" smtClean="0"/>
          </a:p>
        </p:txBody>
      </p:sp>
      <p:graphicFrame>
        <p:nvGraphicFramePr>
          <p:cNvPr id="75843" name="Group 67"/>
          <p:cNvGraphicFramePr>
            <a:graphicFrameLocks noGrp="1"/>
          </p:cNvGraphicFramePr>
          <p:nvPr>
            <p:ph idx="1"/>
          </p:nvPr>
        </p:nvGraphicFramePr>
        <p:xfrm>
          <a:off x="152400" y="1066800"/>
          <a:ext cx="8763000" cy="5486400"/>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LAPORAN REALISASI ANGGARAN</a:t>
                      </a:r>
                      <a:endParaRPr kumimoji="0" lang="id-ID"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05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800" b="0" i="0" u="none" strike="noStrike" cap="none" normalizeH="0" baseline="0" dirty="0" err="1" smtClean="0">
                          <a:ln>
                            <a:noFill/>
                          </a:ln>
                          <a:solidFill>
                            <a:schemeClr val="tx1"/>
                          </a:solidFill>
                          <a:effectLst/>
                          <a:latin typeface="Arial" charset="0"/>
                          <a:cs typeface="Arial" charset="0"/>
                        </a:rPr>
                        <a:t>Diperlukan</a:t>
                      </a:r>
                      <a:r>
                        <a:rPr kumimoji="0" lang="en-US" sz="1800" b="0" i="0" u="none" strike="noStrike" cap="none" normalizeH="0" baseline="0" dirty="0" smtClean="0">
                          <a:ln>
                            <a:noFill/>
                          </a:ln>
                          <a:solidFill>
                            <a:schemeClr val="tx1"/>
                          </a:solidFill>
                          <a:effectLst/>
                          <a:latin typeface="Arial" charset="0"/>
                          <a:cs typeface="Arial" charset="0"/>
                        </a:rPr>
                        <a:t> </a:t>
                      </a:r>
                      <a:r>
                        <a:rPr kumimoji="0" lang="en-US" sz="1800" b="0" i="0" u="none" strike="noStrike" cap="none" normalizeH="0" baseline="0" dirty="0" err="1" smtClean="0">
                          <a:ln>
                            <a:noFill/>
                          </a:ln>
                          <a:solidFill>
                            <a:schemeClr val="tx1"/>
                          </a:solidFill>
                          <a:effectLst/>
                          <a:latin typeface="Arial" charset="0"/>
                          <a:cs typeface="Arial" charset="0"/>
                        </a:rPr>
                        <a:t>dalam</a:t>
                      </a:r>
                      <a:r>
                        <a:rPr kumimoji="0" lang="en-US" sz="1800" b="0" i="0" u="none" strike="noStrike" cap="none" normalizeH="0" baseline="0" dirty="0" smtClean="0">
                          <a:ln>
                            <a:noFill/>
                          </a:ln>
                          <a:solidFill>
                            <a:schemeClr val="tx1"/>
                          </a:solidFill>
                          <a:effectLst/>
                          <a:latin typeface="Arial" charset="0"/>
                          <a:cs typeface="Arial" charset="0"/>
                        </a:rPr>
                        <a:t> </a:t>
                      </a:r>
                      <a:r>
                        <a:rPr kumimoji="0" lang="en-US" sz="1800" b="0" i="0" u="none" strike="noStrike" cap="none" normalizeH="0" baseline="0" dirty="0" err="1" smtClean="0">
                          <a:ln>
                            <a:noFill/>
                          </a:ln>
                          <a:solidFill>
                            <a:schemeClr val="tx1"/>
                          </a:solidFill>
                          <a:effectLst/>
                          <a:latin typeface="Arial" charset="0"/>
                          <a:cs typeface="Arial" charset="0"/>
                        </a:rPr>
                        <a:t>rangka</a:t>
                      </a:r>
                      <a:r>
                        <a:rPr kumimoji="0" lang="en-US" sz="1800" b="0" i="0" u="none" strike="noStrike" cap="none" normalizeH="0" baseline="0" dirty="0" smtClean="0">
                          <a:ln>
                            <a:noFill/>
                          </a:ln>
                          <a:solidFill>
                            <a:schemeClr val="tx1"/>
                          </a:solidFill>
                          <a:effectLst/>
                          <a:latin typeface="Arial" charset="0"/>
                          <a:cs typeface="Arial" charset="0"/>
                        </a:rPr>
                        <a:t> </a:t>
                      </a:r>
                      <a:r>
                        <a:rPr kumimoji="0" lang="en-US" sz="1800" b="0" i="0" u="none" strike="noStrike" cap="none" normalizeH="0" baseline="0" dirty="0" err="1" smtClean="0">
                          <a:ln>
                            <a:noFill/>
                          </a:ln>
                          <a:solidFill>
                            <a:schemeClr val="tx1"/>
                          </a:solidFill>
                          <a:effectLst/>
                          <a:latin typeface="Arial" charset="0"/>
                          <a:cs typeface="Arial" charset="0"/>
                        </a:rPr>
                        <a:t>memenuhi</a:t>
                      </a:r>
                      <a:r>
                        <a:rPr kumimoji="0" lang="en-US" sz="1800" b="0" i="0" u="none" strike="noStrike" cap="none" normalizeH="0" baseline="0" dirty="0" smtClean="0">
                          <a:ln>
                            <a:noFill/>
                          </a:ln>
                          <a:solidFill>
                            <a:schemeClr val="tx1"/>
                          </a:solidFill>
                          <a:effectLst/>
                          <a:latin typeface="Arial" charset="0"/>
                          <a:cs typeface="Arial" charset="0"/>
                        </a:rPr>
                        <a:t> </a:t>
                      </a:r>
                      <a:r>
                        <a:rPr kumimoji="0" lang="en-US" sz="1800" b="0" i="0" u="none" strike="noStrike" cap="none" normalizeH="0" baseline="0" dirty="0" err="1" smtClean="0">
                          <a:ln>
                            <a:noFill/>
                          </a:ln>
                          <a:solidFill>
                            <a:schemeClr val="tx1"/>
                          </a:solidFill>
                          <a:effectLst/>
                          <a:latin typeface="Arial" charset="0"/>
                          <a:cs typeface="Arial" charset="0"/>
                        </a:rPr>
                        <a:t>kewajiban</a:t>
                      </a:r>
                      <a:r>
                        <a:rPr kumimoji="0" lang="en-US" sz="1800" b="0" i="0" u="none" strike="noStrike" cap="none" normalizeH="0" baseline="0" dirty="0" smtClean="0">
                          <a:ln>
                            <a:noFill/>
                          </a:ln>
                          <a:solidFill>
                            <a:schemeClr val="tx1"/>
                          </a:solidFill>
                          <a:effectLst/>
                          <a:latin typeface="Arial" charset="0"/>
                          <a:cs typeface="Arial" charset="0"/>
                        </a:rPr>
                        <a:t> </a:t>
                      </a:r>
                      <a:r>
                        <a:rPr kumimoji="0" lang="en-US" sz="1800" b="0" i="0" u="none" strike="noStrike" cap="none" normalizeH="0" baseline="0" dirty="0" err="1" smtClean="0">
                          <a:ln>
                            <a:noFill/>
                          </a:ln>
                          <a:solidFill>
                            <a:schemeClr val="tx1"/>
                          </a:solidFill>
                          <a:effectLst/>
                          <a:latin typeface="Arial" charset="0"/>
                          <a:cs typeface="Arial" charset="0"/>
                        </a:rPr>
                        <a:t>pemerintah</a:t>
                      </a:r>
                      <a:r>
                        <a:rPr kumimoji="0" lang="en-US" sz="1800" b="0" i="0" u="none" strike="noStrike" cap="none" normalizeH="0" baseline="0" dirty="0" smtClean="0">
                          <a:ln>
                            <a:noFill/>
                          </a:ln>
                          <a:solidFill>
                            <a:schemeClr val="tx1"/>
                          </a:solidFill>
                          <a:effectLst/>
                          <a:latin typeface="Arial" charset="0"/>
                          <a:cs typeface="Arial" charset="0"/>
                        </a:rPr>
                        <a:t> yang </a:t>
                      </a:r>
                      <a:r>
                        <a:rPr kumimoji="0" lang="en-US" sz="1800" b="0" i="0" u="none" strike="noStrike" cap="none" normalizeH="0" baseline="0" dirty="0" err="1" smtClean="0">
                          <a:ln>
                            <a:noFill/>
                          </a:ln>
                          <a:solidFill>
                            <a:schemeClr val="tx1"/>
                          </a:solidFill>
                          <a:effectLst/>
                          <a:latin typeface="Arial" charset="0"/>
                          <a:cs typeface="Arial" charset="0"/>
                        </a:rPr>
                        <a:t>diatur</a:t>
                      </a:r>
                      <a:r>
                        <a:rPr kumimoji="0" lang="en-US" sz="1800" b="0" i="0" u="none" strike="noStrike" cap="none" normalizeH="0" baseline="0" dirty="0" smtClean="0">
                          <a:ln>
                            <a:noFill/>
                          </a:ln>
                          <a:solidFill>
                            <a:schemeClr val="tx1"/>
                          </a:solidFill>
                          <a:effectLst/>
                          <a:latin typeface="Arial" charset="0"/>
                          <a:cs typeface="Arial" charset="0"/>
                        </a:rPr>
                        <a:t> </a:t>
                      </a:r>
                      <a:r>
                        <a:rPr kumimoji="0" lang="en-US" sz="1800" b="0" i="0" u="none" strike="noStrike" cap="none" normalizeH="0" baseline="0" dirty="0" err="1" smtClean="0">
                          <a:ln>
                            <a:noFill/>
                          </a:ln>
                          <a:solidFill>
                            <a:schemeClr val="tx1"/>
                          </a:solidFill>
                          <a:effectLst/>
                          <a:latin typeface="Arial" charset="0"/>
                          <a:cs typeface="Arial" charset="0"/>
                        </a:rPr>
                        <a:t>dalam</a:t>
                      </a:r>
                      <a:r>
                        <a:rPr kumimoji="0" lang="en-US" sz="1800" b="0" i="0" u="none" strike="noStrike" cap="none" normalizeH="0" baseline="0" dirty="0" smtClean="0">
                          <a:ln>
                            <a:noFill/>
                          </a:ln>
                          <a:solidFill>
                            <a:schemeClr val="tx1"/>
                          </a:solidFill>
                          <a:effectLst/>
                          <a:latin typeface="Arial" charset="0"/>
                          <a:cs typeface="Arial" charset="0"/>
                        </a:rPr>
                        <a:t> </a:t>
                      </a:r>
                      <a:r>
                        <a:rPr kumimoji="0" lang="en-US" sz="1800" b="0" i="0" u="none" strike="noStrike" cap="none" normalizeH="0" baseline="0" dirty="0" err="1" smtClean="0">
                          <a:ln>
                            <a:noFill/>
                          </a:ln>
                          <a:solidFill>
                            <a:schemeClr val="tx1"/>
                          </a:solidFill>
                          <a:effectLst/>
                          <a:latin typeface="Arial" charset="0"/>
                          <a:cs typeface="Arial" charset="0"/>
                        </a:rPr>
                        <a:t>peraturan</a:t>
                      </a:r>
                      <a:r>
                        <a:rPr kumimoji="0" lang="en-US" sz="1800" b="0" i="0" u="none" strike="noStrike" cap="none" normalizeH="0" baseline="0" dirty="0" smtClean="0">
                          <a:ln>
                            <a:noFill/>
                          </a:ln>
                          <a:solidFill>
                            <a:schemeClr val="tx1"/>
                          </a:solidFill>
                          <a:effectLst/>
                          <a:latin typeface="Arial" charset="0"/>
                          <a:cs typeface="Arial" charset="0"/>
                        </a:rPr>
                        <a:t> </a:t>
                      </a:r>
                      <a:r>
                        <a:rPr kumimoji="0" lang="en-US" sz="1800" b="0" i="0" u="none" strike="noStrike" cap="none" normalizeH="0" baseline="0" dirty="0" err="1" smtClean="0">
                          <a:ln>
                            <a:noFill/>
                          </a:ln>
                          <a:solidFill>
                            <a:schemeClr val="tx1"/>
                          </a:solidFill>
                          <a:effectLst/>
                          <a:latin typeface="Arial" charset="0"/>
                          <a:cs typeface="Arial" charset="0"/>
                        </a:rPr>
                        <a:t>perundangan</a:t>
                      </a:r>
                      <a:r>
                        <a:rPr kumimoji="0" lang="en-US" sz="1800" b="0" i="0" u="none" strike="noStrike" cap="none" normalizeH="0" baseline="0" dirty="0" smtClean="0">
                          <a:ln>
                            <a:noFill/>
                          </a:ln>
                          <a:solidFill>
                            <a:schemeClr val="tx1"/>
                          </a:solidFill>
                          <a:effectLst/>
                          <a:latin typeface="Arial" charset="0"/>
                          <a:cs typeface="Arial" charset="0"/>
                        </a:rPr>
                        <a:t> (</a:t>
                      </a:r>
                      <a:r>
                        <a:rPr kumimoji="0" lang="en-US" sz="1800" b="0" i="1" u="none" strike="noStrike" cap="none" normalizeH="0" baseline="0" dirty="0" smtClean="0">
                          <a:ln>
                            <a:noFill/>
                          </a:ln>
                          <a:solidFill>
                            <a:schemeClr val="tx1"/>
                          </a:solidFill>
                          <a:effectLst/>
                          <a:latin typeface="Arial" charset="0"/>
                          <a:cs typeface="Arial" charset="0"/>
                        </a:rPr>
                        <a:t>statutory</a:t>
                      </a:r>
                      <a:r>
                        <a:rPr kumimoji="0" lang="en-US" sz="1800" b="0" i="0" u="none" strike="noStrike" cap="none" normalizeH="0" baseline="0" dirty="0" smtClean="0">
                          <a:ln>
                            <a:noFill/>
                          </a:ln>
                          <a:solidFill>
                            <a:schemeClr val="tx1"/>
                          </a:solidFill>
                          <a:effectLst/>
                          <a:latin typeface="Arial" charset="0"/>
                          <a:cs typeface="Arial" charset="0"/>
                        </a:rPr>
                        <a:t>)</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600" b="1"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600" b="1"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600" b="1"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600" b="1"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600" b="1"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600" b="1"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400" b="1"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600" b="1" i="0" u="none" strike="noStrike" kern="1200" cap="none" normalizeH="0" baseline="0" dirty="0" smtClean="0">
                        <a:ln>
                          <a:noFill/>
                        </a:ln>
                        <a:solidFill>
                          <a:schemeClr val="tx1"/>
                        </a:solidFill>
                        <a:effectLst/>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LAPORAN REALISASI ANGGARAN</a:t>
                      </a:r>
                      <a:endParaRPr lang="id-ID" sz="1400" b="1"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endParaRPr lang="id-ID" sz="18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sv-SE" sz="1800" b="0" i="0" u="none" strike="noStrike" cap="none" normalizeH="0" baseline="0" dirty="0" smtClean="0">
                          <a:ln>
                            <a:noFill/>
                          </a:ln>
                          <a:solidFill>
                            <a:schemeClr val="tx1"/>
                          </a:solidFill>
                          <a:effectLst/>
                          <a:latin typeface="Arial" charset="0"/>
                          <a:cs typeface="Arial" charset="0"/>
                        </a:rPr>
                        <a:t>Tetap diperlukan untuk memenuhi kewajiban pemerintah yang diatur dalam peraturan perundangan (</a:t>
                      </a:r>
                      <a:r>
                        <a:rPr kumimoji="0" lang="sv-SE" sz="1800" b="0" i="1" u="none" strike="noStrike" cap="none" normalizeH="0" baseline="0" dirty="0" smtClean="0">
                          <a:ln>
                            <a:noFill/>
                          </a:ln>
                          <a:solidFill>
                            <a:schemeClr val="tx1"/>
                          </a:solidFill>
                          <a:effectLst/>
                          <a:latin typeface="Arial" charset="0"/>
                          <a:cs typeface="Arial" charset="0"/>
                        </a:rPr>
                        <a:t>statutory</a:t>
                      </a:r>
                      <a:r>
                        <a:rPr kumimoji="0" lang="sv-SE" sz="1800" b="0" i="0" u="none" strike="noStrike" cap="none" normalizeH="0" baseline="0" dirty="0" smtClean="0">
                          <a:ln>
                            <a:noFill/>
                          </a:ln>
                          <a:solidFill>
                            <a:schemeClr val="tx1"/>
                          </a:solidFill>
                          <a:effectLst/>
                          <a:latin typeface="Arial" charset="0"/>
                          <a:cs typeface="Arial" charset="0"/>
                        </a:rPr>
                        <a:t>)</a:t>
                      </a:r>
                      <a:endParaRPr kumimoji="0" lang="en-US" sz="18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22</a:t>
            </a:fld>
            <a:endParaRPr lang="en-US">
              <a:latin typeface="+mj-lt"/>
              <a:cs typeface="Arial" charset="0"/>
            </a:endParaRPr>
          </a:p>
        </p:txBody>
      </p:sp>
      <p:sp>
        <p:nvSpPr>
          <p:cNvPr id="75778" name="Rectangle 2"/>
          <p:cNvSpPr>
            <a:spLocks noGrp="1" noChangeArrowheads="1"/>
          </p:cNvSpPr>
          <p:nvPr>
            <p:ph type="title"/>
          </p:nvPr>
        </p:nvSpPr>
        <p:spPr>
          <a:xfrm>
            <a:off x="1219200" y="88900"/>
            <a:ext cx="6991350" cy="901700"/>
          </a:xfrm>
        </p:spPr>
        <p:txBody>
          <a:bodyPr/>
          <a:lstStyle/>
          <a:p>
            <a:pPr algn="ctr" eaLnBrk="1" hangingPunct="1">
              <a:defRPr/>
            </a:pPr>
            <a:r>
              <a:rPr lang="id-ID" sz="2800" dirty="0" smtClean="0"/>
              <a:t>2. PENYAJIAN LAPORAN KEUANGAN-PSAP 01</a:t>
            </a:r>
            <a:endParaRPr lang="en-US" sz="2800" dirty="0" smtClean="0"/>
          </a:p>
        </p:txBody>
      </p:sp>
      <p:graphicFrame>
        <p:nvGraphicFramePr>
          <p:cNvPr id="75843" name="Group 67"/>
          <p:cNvGraphicFramePr>
            <a:graphicFrameLocks noGrp="1"/>
          </p:cNvGraphicFramePr>
          <p:nvPr>
            <p:ph idx="1"/>
          </p:nvPr>
        </p:nvGraphicFramePr>
        <p:xfrm>
          <a:off x="152400" y="1066800"/>
          <a:ext cx="8763000" cy="5486400"/>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LAPORAN PERUBAHAN SAL</a:t>
                      </a:r>
                      <a:endParaRPr kumimoji="0" lang="id-ID"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05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en-US" sz="1800" b="0" i="0" u="none" strike="noStrike" cap="none" normalizeH="0" baseline="0" dirty="0" err="1" smtClean="0">
                          <a:ln>
                            <a:noFill/>
                          </a:ln>
                          <a:solidFill>
                            <a:schemeClr val="tx1"/>
                          </a:solidFill>
                          <a:effectLst/>
                          <a:latin typeface="Arial" charset="0"/>
                          <a:cs typeface="Arial" charset="0"/>
                        </a:rPr>
                        <a:t>Tidak</a:t>
                      </a:r>
                      <a:r>
                        <a:rPr kumimoji="0" lang="id-ID" sz="1800" b="0" i="0" u="none" strike="noStrike" cap="none" normalizeH="0" baseline="0" dirty="0" smtClean="0">
                          <a:ln>
                            <a:noFill/>
                          </a:ln>
                          <a:solidFill>
                            <a:schemeClr val="tx1"/>
                          </a:solidFill>
                          <a:effectLst/>
                          <a:latin typeface="Arial" charset="0"/>
                          <a:cs typeface="Arial" charset="0"/>
                        </a:rPr>
                        <a:t> ada laporan tersendiri</a:t>
                      </a:r>
                      <a:endParaRPr kumimoji="0" lang="id-ID" sz="1600" b="1"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600" b="1"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600" b="1"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600" b="1"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600" b="1"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600" b="1"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400" b="1"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600" b="1" i="0" u="none" strike="noStrike" kern="1200" cap="none" normalizeH="0" baseline="0" dirty="0" smtClean="0">
                        <a:ln>
                          <a:noFill/>
                        </a:ln>
                        <a:solidFill>
                          <a:schemeClr val="tx1"/>
                        </a:solidFill>
                        <a:effectLst/>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LAPORAN PERUBAHAN SAL</a:t>
                      </a:r>
                      <a:endParaRPr kumimoji="0" lang="id-ID"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endParaRPr lang="id-ID" sz="1800" b="1" kern="1200" dirty="0" smtClean="0">
                        <a:solidFill>
                          <a:schemeClr val="tx1"/>
                        </a:solidFill>
                        <a:latin typeface="+mn-lt"/>
                        <a:ea typeface="+mn-ea"/>
                        <a:cs typeface="+mn-cs"/>
                      </a:endParaRPr>
                    </a:p>
                    <a:p>
                      <a:r>
                        <a:rPr lang="id-ID" sz="1800" b="0" kern="1200" dirty="0" smtClean="0">
                          <a:solidFill>
                            <a:schemeClr val="tx1"/>
                          </a:solidFill>
                          <a:latin typeface="+mn-lt"/>
                          <a:ea typeface="+mn-ea"/>
                          <a:cs typeface="+mn-cs"/>
                        </a:rPr>
                        <a:t>Laporan Perubahan SAL menyajikan secara komparatif dengan periode sebelumnya pos-pos berikut: </a:t>
                      </a:r>
                    </a:p>
                    <a:p>
                      <a:r>
                        <a:rPr lang="id-ID" sz="1800" b="0" i="0" kern="1200" dirty="0" smtClean="0">
                          <a:solidFill>
                            <a:schemeClr val="tx1"/>
                          </a:solidFill>
                          <a:latin typeface="+mn-lt"/>
                          <a:ea typeface="+mn-ea"/>
                          <a:cs typeface="+mn-cs"/>
                        </a:rPr>
                        <a:t>a. Saldo Anggaran Lebih  awal;</a:t>
                      </a:r>
                      <a:endParaRPr lang="id-ID" sz="1800" b="0" i="1" kern="1200" dirty="0" smtClean="0">
                        <a:solidFill>
                          <a:schemeClr val="tx1"/>
                        </a:solidFill>
                        <a:latin typeface="+mn-lt"/>
                        <a:ea typeface="+mn-ea"/>
                        <a:cs typeface="+mn-cs"/>
                      </a:endParaRPr>
                    </a:p>
                    <a:p>
                      <a:r>
                        <a:rPr lang="id-ID" sz="1800" b="0" i="0" kern="1200" dirty="0" smtClean="0">
                          <a:solidFill>
                            <a:schemeClr val="tx1"/>
                          </a:solidFill>
                          <a:latin typeface="+mn-lt"/>
                          <a:ea typeface="+mn-ea"/>
                          <a:cs typeface="+mn-cs"/>
                        </a:rPr>
                        <a:t>b. Penggunaan  Saldo Anggaran Lebih;</a:t>
                      </a:r>
                      <a:endParaRPr lang="id-ID" sz="1800" b="0" i="1" kern="1200" dirty="0" smtClean="0">
                        <a:solidFill>
                          <a:schemeClr val="tx1"/>
                        </a:solidFill>
                        <a:latin typeface="+mn-lt"/>
                        <a:ea typeface="+mn-ea"/>
                        <a:cs typeface="+mn-cs"/>
                      </a:endParaRPr>
                    </a:p>
                    <a:p>
                      <a:pPr marL="266700" indent="-266700"/>
                      <a:r>
                        <a:rPr lang="id-ID" sz="1800" b="0" i="0" kern="1200" dirty="0" smtClean="0">
                          <a:solidFill>
                            <a:schemeClr val="tx1"/>
                          </a:solidFill>
                          <a:latin typeface="+mn-lt"/>
                          <a:ea typeface="+mn-ea"/>
                          <a:cs typeface="+mn-cs"/>
                        </a:rPr>
                        <a:t>c. Sisa Lebih/Kurang Pembiayaan Anggaran tahun berjalan;</a:t>
                      </a:r>
                      <a:endParaRPr lang="id-ID" sz="1800" b="0" i="1" kern="1200" dirty="0" smtClean="0">
                        <a:solidFill>
                          <a:schemeClr val="tx1"/>
                        </a:solidFill>
                        <a:latin typeface="+mn-lt"/>
                        <a:ea typeface="+mn-ea"/>
                        <a:cs typeface="+mn-cs"/>
                      </a:endParaRPr>
                    </a:p>
                    <a:p>
                      <a:pPr marL="266700" indent="-266700"/>
                      <a:r>
                        <a:rPr lang="id-ID" sz="1800" b="0" i="0" kern="1200" dirty="0" smtClean="0">
                          <a:solidFill>
                            <a:schemeClr val="tx1"/>
                          </a:solidFill>
                          <a:latin typeface="+mn-lt"/>
                          <a:ea typeface="+mn-ea"/>
                          <a:cs typeface="+mn-cs"/>
                        </a:rPr>
                        <a:t>d. Koreksi Kesalahan Pembukuan tahun Sebelumnya; dan</a:t>
                      </a:r>
                      <a:endParaRPr lang="id-ID" sz="1800" b="0" i="1" kern="1200" dirty="0" smtClean="0">
                        <a:solidFill>
                          <a:schemeClr val="tx1"/>
                        </a:solidFill>
                        <a:latin typeface="+mn-lt"/>
                        <a:ea typeface="+mn-ea"/>
                        <a:cs typeface="+mn-cs"/>
                      </a:endParaRPr>
                    </a:p>
                    <a:p>
                      <a:r>
                        <a:rPr lang="id-ID" sz="1800" b="0" i="0" kern="1200" dirty="0" smtClean="0">
                          <a:solidFill>
                            <a:schemeClr val="tx1"/>
                          </a:solidFill>
                          <a:latin typeface="+mn-lt"/>
                          <a:ea typeface="+mn-ea"/>
                          <a:cs typeface="+mn-cs"/>
                        </a:rPr>
                        <a:t>e. Lain-lain;</a:t>
                      </a:r>
                      <a:endParaRPr lang="id-ID" sz="1800" b="0" i="1" kern="1200" dirty="0" smtClean="0">
                        <a:solidFill>
                          <a:schemeClr val="tx1"/>
                        </a:solidFill>
                        <a:latin typeface="+mn-lt"/>
                        <a:ea typeface="+mn-ea"/>
                        <a:cs typeface="+mn-cs"/>
                      </a:endParaRPr>
                    </a:p>
                    <a:p>
                      <a:r>
                        <a:rPr lang="id-ID" sz="1800" b="0" i="0" kern="1200" dirty="0" smtClean="0">
                          <a:solidFill>
                            <a:schemeClr val="tx1"/>
                          </a:solidFill>
                          <a:latin typeface="+mn-lt"/>
                          <a:ea typeface="+mn-ea"/>
                          <a:cs typeface="+mn-cs"/>
                        </a:rPr>
                        <a:t>f.  Saldo Anggaran Lebih Akhir.</a:t>
                      </a:r>
                    </a:p>
                    <a:p>
                      <a:endParaRPr lang="id-ID" sz="1800" b="1" i="0" kern="1200" dirty="0" smtClean="0">
                        <a:solidFill>
                          <a:schemeClr val="tx1"/>
                        </a:solidFill>
                        <a:latin typeface="+mn-lt"/>
                        <a:ea typeface="+mn-ea"/>
                        <a:cs typeface="+mn-cs"/>
                      </a:endParaRPr>
                    </a:p>
                    <a:p>
                      <a:r>
                        <a:rPr lang="id-ID" sz="1800" b="0" i="0" kern="1200" dirty="0" smtClean="0">
                          <a:solidFill>
                            <a:schemeClr val="tx1"/>
                          </a:solidFill>
                          <a:latin typeface="+mn-lt"/>
                          <a:ea typeface="+mn-ea"/>
                          <a:cs typeface="+mn-cs"/>
                        </a:rPr>
                        <a:t>(Par 41)</a:t>
                      </a:r>
                      <a:r>
                        <a:rPr lang="id-ID" sz="1800" b="1" i="0" kern="1200" dirty="0" smtClean="0">
                          <a:solidFill>
                            <a:schemeClr val="tx1"/>
                          </a:solidFill>
                          <a:latin typeface="+mn-lt"/>
                          <a:ea typeface="+mn-ea"/>
                          <a:cs typeface="+mn-cs"/>
                        </a:rPr>
                        <a:t> </a:t>
                      </a:r>
                      <a:endParaRPr lang="id-ID" sz="1800" b="1" i="1"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23</a:t>
            </a:fld>
            <a:endParaRPr lang="en-US">
              <a:latin typeface="+mj-lt"/>
              <a:cs typeface="Arial" charset="0"/>
            </a:endParaRPr>
          </a:p>
        </p:txBody>
      </p:sp>
      <p:sp>
        <p:nvSpPr>
          <p:cNvPr id="75778" name="Rectangle 2"/>
          <p:cNvSpPr>
            <a:spLocks noGrp="1" noChangeArrowheads="1"/>
          </p:cNvSpPr>
          <p:nvPr>
            <p:ph type="title"/>
          </p:nvPr>
        </p:nvSpPr>
        <p:spPr>
          <a:xfrm>
            <a:off x="1219200" y="88900"/>
            <a:ext cx="6991350" cy="901700"/>
          </a:xfrm>
        </p:spPr>
        <p:txBody>
          <a:bodyPr/>
          <a:lstStyle/>
          <a:p>
            <a:pPr algn="ctr" eaLnBrk="1" hangingPunct="1">
              <a:defRPr/>
            </a:pPr>
            <a:r>
              <a:rPr lang="id-ID" sz="2800" dirty="0" smtClean="0"/>
              <a:t>2. PENYAJIAN LAPORAN KEUANGAN-PSAP 01</a:t>
            </a:r>
            <a:endParaRPr lang="en-US" sz="2800" dirty="0" smtClean="0"/>
          </a:p>
        </p:txBody>
      </p:sp>
      <p:graphicFrame>
        <p:nvGraphicFramePr>
          <p:cNvPr id="75843" name="Group 67"/>
          <p:cNvGraphicFramePr>
            <a:graphicFrameLocks noGrp="1"/>
          </p:cNvGraphicFramePr>
          <p:nvPr>
            <p:ph idx="1"/>
          </p:nvPr>
        </p:nvGraphicFramePr>
        <p:xfrm>
          <a:off x="152400" y="1066800"/>
          <a:ext cx="8763000" cy="5707157"/>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NERACA</a:t>
                      </a:r>
                      <a:endParaRPr kumimoji="0" lang="id-ID"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050" b="1" kern="1200" dirty="0" smtClean="0">
                        <a:solidFill>
                          <a:schemeClr val="tx1"/>
                        </a:solidFill>
                        <a:latin typeface="+mn-lt"/>
                        <a:ea typeface="+mn-ea"/>
                        <a:cs typeface="+mn-cs"/>
                      </a:endParaRPr>
                    </a:p>
                    <a:p>
                      <a:r>
                        <a:rPr lang="id-ID" sz="1800" b="0" kern="1200" dirty="0" smtClean="0">
                          <a:solidFill>
                            <a:schemeClr val="tx1"/>
                          </a:solidFill>
                          <a:latin typeface="+mn-lt"/>
                          <a:ea typeface="+mn-ea"/>
                          <a:cs typeface="+mn-cs"/>
                        </a:rPr>
                        <a:t>Ekuitas Dana terbagi;</a:t>
                      </a:r>
                      <a:r>
                        <a:rPr lang="id-ID" sz="1800" b="0" kern="1200" baseline="0" dirty="0" smtClean="0">
                          <a:solidFill>
                            <a:schemeClr val="tx1"/>
                          </a:solidFill>
                          <a:latin typeface="+mn-lt"/>
                          <a:ea typeface="+mn-ea"/>
                          <a:cs typeface="+mn-cs"/>
                        </a:rPr>
                        <a:t> </a:t>
                      </a:r>
                      <a:endParaRPr lang="id-ID" sz="1800" b="0" kern="1200" dirty="0" smtClean="0">
                        <a:solidFill>
                          <a:schemeClr val="tx1"/>
                        </a:solidFill>
                        <a:latin typeface="+mn-lt"/>
                        <a:ea typeface="+mn-ea"/>
                        <a:cs typeface="+mn-cs"/>
                      </a:endParaRPr>
                    </a:p>
                    <a:p>
                      <a:pPr marL="177800" lvl="0" indent="-177800">
                        <a:buFont typeface="Arial" pitchFamily="34" charset="0"/>
                        <a:buChar char="•"/>
                      </a:pPr>
                      <a:r>
                        <a:rPr lang="id-ID" sz="2000" b="0" kern="1200" dirty="0" smtClean="0">
                          <a:solidFill>
                            <a:schemeClr val="tx1"/>
                          </a:solidFill>
                          <a:latin typeface="+mn-lt"/>
                          <a:ea typeface="+mn-ea"/>
                          <a:cs typeface="+mn-cs"/>
                        </a:rPr>
                        <a:t>Ekuitas</a:t>
                      </a:r>
                      <a:r>
                        <a:rPr lang="id-ID" sz="1800" b="0" kern="1200" dirty="0" smtClean="0">
                          <a:solidFill>
                            <a:schemeClr val="tx1"/>
                          </a:solidFill>
                          <a:latin typeface="+mn-lt"/>
                          <a:ea typeface="+mn-ea"/>
                          <a:cs typeface="+mn-cs"/>
                        </a:rPr>
                        <a:t> Dana Lancar: selisih antara aset lancar dan kewajiban jangka pendek, termasuk sisa lebih pembiayaan anggaran/saldo anggaran lebih</a:t>
                      </a:r>
                    </a:p>
                    <a:p>
                      <a:pPr marL="177800" lvl="0" indent="-177800">
                        <a:buFont typeface="Arial" pitchFamily="34" charset="0"/>
                        <a:buChar char="•"/>
                      </a:pPr>
                      <a:r>
                        <a:rPr lang="id-ID" sz="1800" b="0" kern="1200" dirty="0" smtClean="0">
                          <a:solidFill>
                            <a:schemeClr val="tx1"/>
                          </a:solidFill>
                          <a:latin typeface="+mn-lt"/>
                          <a:ea typeface="+mn-ea"/>
                          <a:cs typeface="+mn-cs"/>
                        </a:rPr>
                        <a:t>Ekuitas Dana Investasi: mencerminkan kekayaan pemerintah yang tertanam dalam investasi jangka panjang, aset tetap, dan aset lainnya, dikurangi dengan kewajiban jangka panjang</a:t>
                      </a:r>
                    </a:p>
                    <a:p>
                      <a:pPr marL="177800" lvl="0" indent="-177800">
                        <a:buFont typeface="Arial" pitchFamily="34" charset="0"/>
                        <a:buChar char="•"/>
                      </a:pPr>
                      <a:r>
                        <a:rPr lang="id-ID" sz="1800" b="0" kern="1200" dirty="0" smtClean="0">
                          <a:solidFill>
                            <a:schemeClr val="tx1"/>
                          </a:solidFill>
                          <a:latin typeface="+mn-lt"/>
                          <a:ea typeface="+mn-ea"/>
                          <a:cs typeface="+mn-cs"/>
                        </a:rPr>
                        <a:t>Ekuitas Dana Cadangan: mencerminkan kekayaan pemerintah yang dicadangkan untuk tujuan tertentu sesuai dengan peraturan perundang-undangan. </a:t>
                      </a:r>
                      <a:endParaRPr kumimoji="0" lang="id-ID" sz="1600" b="0"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600" b="0" i="0" u="none" strike="noStrike" kern="1200" cap="none" normalizeH="0" baseline="0" dirty="0" smtClean="0">
                          <a:ln>
                            <a:noFill/>
                          </a:ln>
                          <a:solidFill>
                            <a:schemeClr val="tx1"/>
                          </a:solidFill>
                          <a:effectLst/>
                          <a:latin typeface="+mn-lt"/>
                          <a:ea typeface="+mn-ea"/>
                          <a:cs typeface="+mn-cs"/>
                        </a:rPr>
                        <a:t>(Par 78-81)</a:t>
                      </a:r>
                      <a:endParaRPr kumimoji="0" lang="id-ID" sz="1400" b="1" i="0" u="none" strike="noStrike" kern="1200" cap="none" normalizeH="0" baseline="0" dirty="0" smtClean="0">
                        <a:ln>
                          <a:noFill/>
                        </a:ln>
                        <a:solidFill>
                          <a:schemeClr val="tx1"/>
                        </a:solidFill>
                        <a:effectLst/>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NERACA</a:t>
                      </a:r>
                      <a:endParaRPr lang="id-ID" sz="1800" b="1" kern="1200" dirty="0" smtClean="0">
                        <a:solidFill>
                          <a:schemeClr val="tx1"/>
                        </a:solidFill>
                        <a:latin typeface="+mn-lt"/>
                        <a:ea typeface="+mn-ea"/>
                        <a:cs typeface="+mn-cs"/>
                      </a:endParaRPr>
                    </a:p>
                    <a:p>
                      <a:endParaRPr lang="id-ID" sz="1800" b="0" kern="1200" dirty="0" smtClean="0">
                        <a:solidFill>
                          <a:schemeClr val="tx1"/>
                        </a:solidFill>
                        <a:latin typeface="+mn-lt"/>
                        <a:ea typeface="+mn-ea"/>
                        <a:cs typeface="+mn-cs"/>
                      </a:endParaRPr>
                    </a:p>
                    <a:p>
                      <a:r>
                        <a:rPr lang="id-ID" sz="1800" b="0" kern="1200" dirty="0" smtClean="0">
                          <a:solidFill>
                            <a:schemeClr val="tx1"/>
                          </a:solidFill>
                          <a:latin typeface="+mn-lt"/>
                          <a:ea typeface="+mn-ea"/>
                          <a:cs typeface="+mn-cs"/>
                        </a:rPr>
                        <a:t>Hanya</a:t>
                      </a:r>
                      <a:r>
                        <a:rPr lang="id-ID" sz="1800" b="0" kern="1200" baseline="0" dirty="0" smtClean="0">
                          <a:solidFill>
                            <a:schemeClr val="tx1"/>
                          </a:solidFill>
                          <a:latin typeface="+mn-lt"/>
                          <a:ea typeface="+mn-ea"/>
                          <a:cs typeface="+mn-cs"/>
                        </a:rPr>
                        <a:t> </a:t>
                      </a:r>
                      <a:r>
                        <a:rPr lang="id-ID" sz="1800" b="0" kern="1200" dirty="0" smtClean="0">
                          <a:solidFill>
                            <a:schemeClr val="tx1"/>
                          </a:solidFill>
                          <a:latin typeface="+mn-lt"/>
                          <a:ea typeface="+mn-ea"/>
                          <a:cs typeface="+mn-cs"/>
                        </a:rPr>
                        <a:t>Ekuitas, yaitu  kekayaan bersih pemerintah yang merupakan selisih antara aset dan kewajiban pemerintah pada tanggal laporan.</a:t>
                      </a:r>
                      <a:endParaRPr lang="id-ID" sz="1800" b="0" i="0" kern="1200" dirty="0" smtClean="0">
                        <a:solidFill>
                          <a:schemeClr val="tx1"/>
                        </a:solidFill>
                        <a:latin typeface="+mn-lt"/>
                        <a:ea typeface="+mn-ea"/>
                        <a:cs typeface="+mn-cs"/>
                      </a:endParaRPr>
                    </a:p>
                    <a:p>
                      <a:r>
                        <a:rPr lang="id-ID" sz="1800" b="0" kern="1200" dirty="0" smtClean="0">
                          <a:solidFill>
                            <a:schemeClr val="tx1"/>
                          </a:solidFill>
                          <a:latin typeface="+mn-lt"/>
                          <a:ea typeface="+mn-ea"/>
                          <a:cs typeface="+mn-cs"/>
                        </a:rPr>
                        <a:t>Saldo ekuitas di Neraca berasal dari saldo akhir ekuitas pada Laporan Perubahan Ekuitas</a:t>
                      </a:r>
                      <a:endParaRPr lang="id-ID" sz="1600" b="0" i="0" kern="1200" dirty="0" smtClean="0">
                        <a:solidFill>
                          <a:schemeClr val="tx1"/>
                        </a:solidFill>
                        <a:latin typeface="+mn-lt"/>
                        <a:ea typeface="+mn-ea"/>
                        <a:cs typeface="+mn-cs"/>
                      </a:endParaRPr>
                    </a:p>
                    <a:p>
                      <a:r>
                        <a:rPr lang="id-ID" sz="1600" b="0" i="0" kern="1200" dirty="0" smtClean="0">
                          <a:solidFill>
                            <a:schemeClr val="tx1"/>
                          </a:solidFill>
                          <a:latin typeface="+mn-lt"/>
                          <a:ea typeface="+mn-ea"/>
                          <a:cs typeface="+mn-cs"/>
                        </a:rPr>
                        <a:t>(Par 84-85)</a:t>
                      </a:r>
                      <a:r>
                        <a:rPr lang="id-ID" sz="1800" b="1" i="0" kern="1200" dirty="0" smtClean="0">
                          <a:solidFill>
                            <a:schemeClr val="tx1"/>
                          </a:solidFill>
                          <a:latin typeface="+mn-lt"/>
                          <a:ea typeface="+mn-ea"/>
                          <a:cs typeface="+mn-cs"/>
                        </a:rPr>
                        <a:t> </a:t>
                      </a:r>
                      <a:endParaRPr lang="id-ID" sz="1800" b="1" i="1" kern="1200" dirty="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24</a:t>
            </a:fld>
            <a:endParaRPr lang="en-US">
              <a:latin typeface="+mj-lt"/>
              <a:cs typeface="Arial" charset="0"/>
            </a:endParaRPr>
          </a:p>
        </p:txBody>
      </p:sp>
      <p:sp>
        <p:nvSpPr>
          <p:cNvPr id="75778" name="Rectangle 2"/>
          <p:cNvSpPr>
            <a:spLocks noGrp="1" noChangeArrowheads="1"/>
          </p:cNvSpPr>
          <p:nvPr>
            <p:ph type="title"/>
          </p:nvPr>
        </p:nvSpPr>
        <p:spPr>
          <a:xfrm>
            <a:off x="1219200" y="88900"/>
            <a:ext cx="6991350" cy="901700"/>
          </a:xfrm>
        </p:spPr>
        <p:txBody>
          <a:bodyPr/>
          <a:lstStyle/>
          <a:p>
            <a:pPr algn="ctr" eaLnBrk="1" hangingPunct="1">
              <a:defRPr/>
            </a:pPr>
            <a:r>
              <a:rPr lang="id-ID" sz="2800" dirty="0" smtClean="0"/>
              <a:t>2. PENYAJIAN LAPORAN KEUANGAN-PSAP 01</a:t>
            </a:r>
            <a:endParaRPr lang="en-US" sz="2800" dirty="0" smtClean="0"/>
          </a:p>
        </p:txBody>
      </p:sp>
      <p:graphicFrame>
        <p:nvGraphicFramePr>
          <p:cNvPr id="75843" name="Group 67"/>
          <p:cNvGraphicFramePr>
            <a:graphicFrameLocks noGrp="1"/>
          </p:cNvGraphicFramePr>
          <p:nvPr>
            <p:ph idx="1"/>
          </p:nvPr>
        </p:nvGraphicFramePr>
        <p:xfrm>
          <a:off x="152400" y="1066800"/>
          <a:ext cx="8763000" cy="5486400"/>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LAPORAN ARUS KAS</a:t>
                      </a:r>
                      <a:endParaRPr kumimoji="0" lang="id-ID"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6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000" b="1" kern="1200" dirty="0" smtClean="0">
                        <a:solidFill>
                          <a:schemeClr val="tx1"/>
                        </a:solidFill>
                        <a:latin typeface="+mn-lt"/>
                        <a:ea typeface="+mn-ea"/>
                        <a:cs typeface="+mn-cs"/>
                      </a:endParaRPr>
                    </a:p>
                    <a:p>
                      <a:pPr marL="177800" marR="0" lvl="0" indent="-177800" algn="l" defTabSz="914400" rtl="0" eaLnBrk="1" fontAlgn="auto" latinLnBrk="0" hangingPunct="1">
                        <a:lnSpc>
                          <a:spcPct val="100000"/>
                        </a:lnSpc>
                        <a:spcBef>
                          <a:spcPts val="0"/>
                        </a:spcBef>
                        <a:spcAft>
                          <a:spcPts val="0"/>
                        </a:spcAft>
                        <a:buClrTx/>
                        <a:buSzTx/>
                        <a:buFont typeface="Arial" pitchFamily="34" charset="0"/>
                        <a:buChar char="•"/>
                        <a:tabLst/>
                        <a:defRPr/>
                      </a:pPr>
                      <a:r>
                        <a:rPr lang="id-ID" sz="1800" kern="1200" dirty="0" smtClean="0">
                          <a:solidFill>
                            <a:schemeClr val="tx1"/>
                          </a:solidFill>
                          <a:latin typeface="+mn-lt"/>
                          <a:ea typeface="+mn-ea"/>
                          <a:cs typeface="+mn-cs"/>
                        </a:rPr>
                        <a:t>Disajikan </a:t>
                      </a:r>
                      <a:r>
                        <a:rPr lang="id-ID" sz="1800" b="0" kern="1200" dirty="0" smtClean="0">
                          <a:solidFill>
                            <a:schemeClr val="tx1"/>
                          </a:solidFill>
                          <a:latin typeface="+mn-lt"/>
                          <a:ea typeface="+mn-ea"/>
                          <a:cs typeface="+mn-cs"/>
                        </a:rPr>
                        <a:t>oleh unit yang mempunyai fungsi perbendaharaan (Par 15)</a:t>
                      </a:r>
                      <a:endParaRPr lang="id-ID" sz="2000" b="0" kern="1200" dirty="0" smtClean="0">
                        <a:solidFill>
                          <a:schemeClr val="tx1"/>
                        </a:solidFill>
                        <a:latin typeface="+mn-lt"/>
                        <a:ea typeface="+mn-ea"/>
                        <a:cs typeface="+mn-cs"/>
                      </a:endParaRPr>
                    </a:p>
                    <a:p>
                      <a:pPr marL="177800" lvl="0" indent="-177800">
                        <a:buFont typeface="Arial" pitchFamily="34" charset="0"/>
                        <a:buChar char="•"/>
                      </a:pPr>
                      <a:endParaRPr lang="id-ID" sz="1800" b="0" kern="1200" dirty="0" smtClean="0">
                        <a:solidFill>
                          <a:schemeClr val="tx1"/>
                        </a:solidFill>
                        <a:latin typeface="+mn-lt"/>
                        <a:ea typeface="+mn-ea"/>
                        <a:cs typeface="+mn-cs"/>
                      </a:endParaRPr>
                    </a:p>
                    <a:p>
                      <a:pPr marL="177800" lvl="0" indent="-177800">
                        <a:buFont typeface="Arial" pitchFamily="34" charset="0"/>
                        <a:buChar char="•"/>
                      </a:pPr>
                      <a:r>
                        <a:rPr lang="id-ID" sz="1800" kern="1200" dirty="0" smtClean="0">
                          <a:solidFill>
                            <a:schemeClr val="tx1"/>
                          </a:solidFill>
                          <a:latin typeface="+mn-lt"/>
                          <a:ea typeface="+mn-ea"/>
                          <a:cs typeface="+mn-cs"/>
                        </a:rPr>
                        <a:t>Arus masuk dan keluar kas diklasifikasikan berdasarkan </a:t>
                      </a:r>
                      <a:r>
                        <a:rPr lang="id-ID" sz="1800" b="1" kern="1200" dirty="0" smtClean="0">
                          <a:solidFill>
                            <a:schemeClr val="tx1"/>
                          </a:solidFill>
                          <a:latin typeface="+mn-lt"/>
                          <a:ea typeface="+mn-ea"/>
                          <a:cs typeface="+mn-cs"/>
                        </a:rPr>
                        <a:t>aktivitas operasi, investasi aset non keuangan, pembiayaan, dan non anggaran</a:t>
                      </a:r>
                      <a:r>
                        <a:rPr lang="id-ID" sz="1800" b="0" kern="1200" baseline="0" dirty="0" smtClean="0">
                          <a:solidFill>
                            <a:schemeClr val="tx1"/>
                          </a:solidFill>
                          <a:latin typeface="+mn-lt"/>
                          <a:ea typeface="+mn-ea"/>
                          <a:cs typeface="+mn-cs"/>
                        </a:rPr>
                        <a:t> </a:t>
                      </a:r>
                      <a:r>
                        <a:rPr kumimoji="0" lang="id-ID" sz="1600" b="0" i="0" u="none" strike="noStrike" kern="1200" cap="none" normalizeH="0" baseline="0" dirty="0" smtClean="0">
                          <a:ln>
                            <a:noFill/>
                          </a:ln>
                          <a:solidFill>
                            <a:schemeClr val="tx1"/>
                          </a:solidFill>
                          <a:effectLst/>
                          <a:latin typeface="+mn-lt"/>
                          <a:ea typeface="+mn-ea"/>
                          <a:cs typeface="+mn-cs"/>
                        </a:rPr>
                        <a:t>(Par 86)</a:t>
                      </a:r>
                      <a:endParaRPr kumimoji="0" lang="id-ID" sz="1400" b="1" i="0" u="none" strike="noStrike" kern="1200" cap="none" normalizeH="0" baseline="0" dirty="0" smtClean="0">
                        <a:ln>
                          <a:noFill/>
                        </a:ln>
                        <a:solidFill>
                          <a:schemeClr val="tx1"/>
                        </a:solidFill>
                        <a:effectLst/>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LAPORAN ARUS KAS</a:t>
                      </a:r>
                      <a:endParaRPr lang="id-ID" sz="1800" b="1" kern="1200" dirty="0" smtClean="0">
                        <a:solidFill>
                          <a:schemeClr val="tx1"/>
                        </a:solidFill>
                        <a:latin typeface="+mn-lt"/>
                        <a:ea typeface="+mn-ea"/>
                        <a:cs typeface="+mn-cs"/>
                      </a:endParaRPr>
                    </a:p>
                    <a:p>
                      <a:endParaRPr lang="id-ID" sz="1800" b="0" kern="1200" dirty="0" smtClean="0">
                        <a:solidFill>
                          <a:schemeClr val="tx1"/>
                        </a:solidFill>
                        <a:latin typeface="+mn-lt"/>
                        <a:ea typeface="+mn-ea"/>
                        <a:cs typeface="+mn-cs"/>
                      </a:endParaRPr>
                    </a:p>
                    <a:p>
                      <a:pPr marL="177800" indent="-177800">
                        <a:buFont typeface="Arial" pitchFamily="34" charset="0"/>
                        <a:buChar char="•"/>
                      </a:pPr>
                      <a:r>
                        <a:rPr lang="id-ID" sz="1800" kern="1200" dirty="0" smtClean="0">
                          <a:solidFill>
                            <a:schemeClr val="tx1"/>
                          </a:solidFill>
                          <a:latin typeface="+mn-lt"/>
                          <a:ea typeface="+mn-ea"/>
                          <a:cs typeface="+mn-cs"/>
                        </a:rPr>
                        <a:t>Disajikan </a:t>
                      </a:r>
                      <a:r>
                        <a:rPr lang="id-ID" sz="1800" b="0" kern="1200" dirty="0" smtClean="0">
                          <a:solidFill>
                            <a:schemeClr val="tx1"/>
                          </a:solidFill>
                          <a:latin typeface="+mn-lt"/>
                          <a:ea typeface="+mn-ea"/>
                          <a:cs typeface="+mn-cs"/>
                        </a:rPr>
                        <a:t>oleh unit yang mempunyai fungsi perbendaharaan umum (Par 15)</a:t>
                      </a:r>
                    </a:p>
                    <a:p>
                      <a:pPr marL="177800" indent="-177800">
                        <a:buFont typeface="Arial" pitchFamily="34" charset="0"/>
                        <a:buNone/>
                      </a:pPr>
                      <a:endParaRPr lang="id-ID" sz="1800" b="0" kern="1200" dirty="0" smtClean="0">
                        <a:solidFill>
                          <a:schemeClr val="tx1"/>
                        </a:solidFill>
                        <a:latin typeface="+mn-lt"/>
                        <a:ea typeface="+mn-ea"/>
                        <a:cs typeface="+mn-cs"/>
                      </a:endParaRPr>
                    </a:p>
                    <a:p>
                      <a:pPr marL="177800" indent="-177800">
                        <a:buFont typeface="Arial" pitchFamily="34" charset="0"/>
                        <a:buChar char="•"/>
                      </a:pPr>
                      <a:r>
                        <a:rPr lang="id-ID" sz="1800" kern="1200" dirty="0" smtClean="0">
                          <a:solidFill>
                            <a:schemeClr val="tx1"/>
                          </a:solidFill>
                          <a:latin typeface="+mn-lt"/>
                          <a:ea typeface="+mn-ea"/>
                          <a:cs typeface="+mn-cs"/>
                        </a:rPr>
                        <a:t>Arus masuk dan keluar kas diklasifikasikan berdasarkan aktivitas </a:t>
                      </a:r>
                      <a:r>
                        <a:rPr lang="id-ID" sz="1800" b="1" kern="1200" dirty="0" smtClean="0">
                          <a:solidFill>
                            <a:schemeClr val="tx1"/>
                          </a:solidFill>
                          <a:latin typeface="+mn-lt"/>
                          <a:ea typeface="+mn-ea"/>
                          <a:cs typeface="+mn-cs"/>
                        </a:rPr>
                        <a:t>operasi, investasi, pendanaan, dan transitoris</a:t>
                      </a:r>
                      <a:r>
                        <a:rPr lang="id-ID" sz="1800" b="0" kern="1200" baseline="0" dirty="0" smtClean="0">
                          <a:solidFill>
                            <a:schemeClr val="tx1"/>
                          </a:solidFill>
                          <a:latin typeface="+mn-lt"/>
                          <a:ea typeface="+mn-ea"/>
                          <a:cs typeface="+mn-cs"/>
                        </a:rPr>
                        <a:t> (Par 90)</a:t>
                      </a:r>
                      <a:endParaRPr lang="id-ID" sz="1800" b="0" i="0"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25</a:t>
            </a:fld>
            <a:endParaRPr lang="en-US">
              <a:latin typeface="+mj-lt"/>
              <a:cs typeface="Arial" charset="0"/>
            </a:endParaRPr>
          </a:p>
        </p:txBody>
      </p:sp>
      <p:sp>
        <p:nvSpPr>
          <p:cNvPr id="75778" name="Rectangle 2"/>
          <p:cNvSpPr>
            <a:spLocks noGrp="1" noChangeArrowheads="1"/>
          </p:cNvSpPr>
          <p:nvPr>
            <p:ph type="title"/>
          </p:nvPr>
        </p:nvSpPr>
        <p:spPr>
          <a:xfrm>
            <a:off x="1219200" y="88900"/>
            <a:ext cx="6991350" cy="901700"/>
          </a:xfrm>
        </p:spPr>
        <p:txBody>
          <a:bodyPr/>
          <a:lstStyle/>
          <a:p>
            <a:pPr algn="ctr" eaLnBrk="1" hangingPunct="1">
              <a:defRPr/>
            </a:pPr>
            <a:r>
              <a:rPr lang="id-ID" sz="2800" dirty="0" smtClean="0"/>
              <a:t>2. PENYAJIAN LAPORAN KEUANGAN-PSAP 01</a:t>
            </a:r>
            <a:endParaRPr lang="en-US" sz="2800" dirty="0" smtClean="0"/>
          </a:p>
        </p:txBody>
      </p:sp>
      <p:graphicFrame>
        <p:nvGraphicFramePr>
          <p:cNvPr id="75843" name="Group 67"/>
          <p:cNvGraphicFramePr>
            <a:graphicFrameLocks noGrp="1"/>
          </p:cNvGraphicFramePr>
          <p:nvPr>
            <p:ph idx="1"/>
          </p:nvPr>
        </p:nvGraphicFramePr>
        <p:xfrm>
          <a:off x="152400" y="1066800"/>
          <a:ext cx="8763000" cy="5486400"/>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LAPORAN KINERJA KEUANGAN</a:t>
                      </a:r>
                      <a:endParaRPr kumimoji="0" lang="id-ID"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6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000" b="1" kern="1200" dirty="0" smtClean="0">
                        <a:solidFill>
                          <a:schemeClr val="tx1"/>
                        </a:solidFill>
                        <a:latin typeface="+mn-lt"/>
                        <a:ea typeface="+mn-ea"/>
                        <a:cs typeface="+mn-cs"/>
                      </a:endParaRPr>
                    </a:p>
                    <a:p>
                      <a:pPr marL="177800" indent="-177800">
                        <a:buFont typeface="Arial" pitchFamily="34" charset="0"/>
                        <a:buChar char="•"/>
                      </a:pPr>
                      <a:r>
                        <a:rPr lang="id-ID" sz="1800" kern="1200" dirty="0" smtClean="0">
                          <a:solidFill>
                            <a:schemeClr val="tx1"/>
                          </a:solidFill>
                          <a:latin typeface="+mn-lt"/>
                          <a:ea typeface="+mn-ea"/>
                          <a:cs typeface="+mn-cs"/>
                        </a:rPr>
                        <a:t>Bersifat optional </a:t>
                      </a:r>
                    </a:p>
                    <a:p>
                      <a:pPr marL="177800" indent="-177800">
                        <a:buFont typeface="Arial" pitchFamily="34" charset="0"/>
                        <a:buChar char="•"/>
                      </a:pPr>
                      <a:r>
                        <a:rPr lang="id-ID" sz="1800" kern="1200" dirty="0" smtClean="0">
                          <a:solidFill>
                            <a:schemeClr val="tx1"/>
                          </a:solidFill>
                          <a:latin typeface="+mn-lt"/>
                          <a:ea typeface="+mn-ea"/>
                          <a:cs typeface="+mn-cs"/>
                        </a:rPr>
                        <a:t>Disusun oleh entitas pelaporan yang menyajikan laporan berbasis akrual</a:t>
                      </a:r>
                    </a:p>
                    <a:p>
                      <a:pPr marL="177800" indent="-177800">
                        <a:buFont typeface="Arial" pitchFamily="34" charset="0"/>
                        <a:buChar char="•"/>
                      </a:pPr>
                      <a:r>
                        <a:rPr lang="id-ID" sz="1800" kern="1200" dirty="0" smtClean="0">
                          <a:solidFill>
                            <a:schemeClr val="tx1"/>
                          </a:solidFill>
                          <a:latin typeface="+mn-lt"/>
                          <a:ea typeface="+mn-ea"/>
                          <a:cs typeface="+mn-cs"/>
                        </a:rPr>
                        <a:t>Sekurang-kurangnya menyajikan pos-pos :</a:t>
                      </a:r>
                    </a:p>
                    <a:p>
                      <a:pPr marL="444500" indent="-266700"/>
                      <a:r>
                        <a:rPr lang="id-ID" sz="1800" kern="1200" dirty="0" smtClean="0">
                          <a:solidFill>
                            <a:schemeClr val="tx1"/>
                          </a:solidFill>
                          <a:latin typeface="+mn-lt"/>
                          <a:ea typeface="+mn-ea"/>
                          <a:cs typeface="+mn-cs"/>
                        </a:rPr>
                        <a:t>a) Pendapatan dari kegiatan operasional;</a:t>
                      </a:r>
                    </a:p>
                    <a:p>
                      <a:pPr marL="444500" indent="-266700"/>
                      <a:r>
                        <a:rPr lang="id-ID" sz="1800" kern="1200" dirty="0" smtClean="0">
                          <a:solidFill>
                            <a:schemeClr val="tx1"/>
                          </a:solidFill>
                          <a:latin typeface="+mn-lt"/>
                          <a:ea typeface="+mn-ea"/>
                          <a:cs typeface="+mn-cs"/>
                        </a:rPr>
                        <a:t>b) Beban berdasarkan klasifikasi fungsional dan klasifikasi ekonomi;</a:t>
                      </a:r>
                    </a:p>
                    <a:p>
                      <a:pPr marL="444500" indent="-266700"/>
                      <a:r>
                        <a:rPr lang="id-ID" sz="1800" kern="1200" dirty="0" smtClean="0">
                          <a:solidFill>
                            <a:schemeClr val="tx1"/>
                          </a:solidFill>
                          <a:latin typeface="+mn-lt"/>
                          <a:ea typeface="+mn-ea"/>
                          <a:cs typeface="+mn-cs"/>
                        </a:rPr>
                        <a:t>c) Surplus atau defisit.</a:t>
                      </a:r>
                      <a:endParaRPr lang="id-ID" sz="1800" b="0" kern="1200" dirty="0" smtClean="0">
                        <a:solidFill>
                          <a:schemeClr val="tx1"/>
                        </a:solidFill>
                        <a:latin typeface="+mn-lt"/>
                        <a:ea typeface="+mn-ea"/>
                        <a:cs typeface="+mn-cs"/>
                      </a:endParaRPr>
                    </a:p>
                    <a:p>
                      <a:pPr marL="177800" lvl="0" indent="-177800">
                        <a:buFont typeface="Arial" pitchFamily="34" charset="0"/>
                        <a:buNone/>
                      </a:pPr>
                      <a:endParaRPr kumimoji="0" lang="id-ID" sz="1600" b="0" i="0" u="none" strike="noStrike" kern="1200" cap="none" normalizeH="0" baseline="0" dirty="0" smtClean="0">
                        <a:ln>
                          <a:noFill/>
                        </a:ln>
                        <a:solidFill>
                          <a:schemeClr val="tx1"/>
                        </a:solidFill>
                        <a:effectLst/>
                        <a:latin typeface="+mn-lt"/>
                        <a:ea typeface="+mn-ea"/>
                        <a:cs typeface="+mn-cs"/>
                      </a:endParaRPr>
                    </a:p>
                    <a:p>
                      <a:pPr marL="177800" lvl="0" indent="-177800">
                        <a:buFont typeface="Arial" pitchFamily="34" charset="0"/>
                        <a:buNone/>
                      </a:pPr>
                      <a:r>
                        <a:rPr kumimoji="0" lang="id-ID" sz="1800" b="0" i="0" u="none" strike="noStrike" kern="1200" cap="none" normalizeH="0" baseline="0" dirty="0" smtClean="0">
                          <a:ln>
                            <a:noFill/>
                          </a:ln>
                          <a:solidFill>
                            <a:schemeClr val="tx1"/>
                          </a:solidFill>
                          <a:effectLst/>
                          <a:latin typeface="+mn-lt"/>
                          <a:ea typeface="+mn-ea"/>
                          <a:cs typeface="+mn-cs"/>
                        </a:rPr>
                        <a:t>(Par 20 &amp; 86)</a:t>
                      </a:r>
                      <a:endParaRPr kumimoji="0" lang="id-ID" sz="1600" b="1" i="0" u="none" strike="noStrike" kern="1200" cap="none" normalizeH="0" baseline="0" dirty="0" smtClean="0">
                        <a:ln>
                          <a:noFill/>
                        </a:ln>
                        <a:solidFill>
                          <a:schemeClr val="tx1"/>
                        </a:solidFill>
                        <a:effectLst/>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LAPORAN OPERASIONAL</a:t>
                      </a:r>
                      <a:endParaRPr lang="id-ID" sz="1800" b="1" kern="1200" dirty="0" smtClean="0">
                        <a:solidFill>
                          <a:schemeClr val="tx1"/>
                        </a:solidFill>
                        <a:latin typeface="+mn-lt"/>
                        <a:ea typeface="+mn-ea"/>
                        <a:cs typeface="+mn-cs"/>
                      </a:endParaRPr>
                    </a:p>
                    <a:p>
                      <a:endParaRPr lang="id-ID" sz="1800" b="0" kern="1200" dirty="0" smtClean="0">
                        <a:solidFill>
                          <a:schemeClr val="tx1"/>
                        </a:solidFill>
                        <a:latin typeface="+mn-lt"/>
                        <a:ea typeface="+mn-ea"/>
                        <a:cs typeface="+mn-cs"/>
                      </a:endParaRPr>
                    </a:p>
                    <a:p>
                      <a:pPr marL="177800" indent="-177800">
                        <a:buFont typeface="Arial" pitchFamily="34" charset="0"/>
                        <a:buChar char="•"/>
                      </a:pPr>
                      <a:r>
                        <a:rPr lang="id-ID" sz="1800" kern="1200" dirty="0" smtClean="0">
                          <a:solidFill>
                            <a:schemeClr val="tx1"/>
                          </a:solidFill>
                          <a:latin typeface="+mn-lt"/>
                          <a:ea typeface="+mn-ea"/>
                          <a:cs typeface="+mn-cs"/>
                        </a:rPr>
                        <a:t>Merupakan Laporan Keuangan Pokok</a:t>
                      </a:r>
                    </a:p>
                    <a:p>
                      <a:pPr marL="177800" indent="-177800">
                        <a:buFont typeface="Arial" pitchFamily="34" charset="0"/>
                        <a:buChar char="•"/>
                      </a:pPr>
                      <a:r>
                        <a:rPr lang="id-ID" sz="1800" kern="1200" dirty="0" smtClean="0">
                          <a:solidFill>
                            <a:schemeClr val="tx1"/>
                          </a:solidFill>
                          <a:latin typeface="+mn-lt"/>
                          <a:ea typeface="+mn-ea"/>
                          <a:cs typeface="+mn-cs"/>
                        </a:rPr>
                        <a:t>Menyajikan pos-pos sebagai berikut:</a:t>
                      </a:r>
                    </a:p>
                    <a:p>
                      <a:pPr marL="444500" lvl="0" indent="-266700"/>
                      <a:r>
                        <a:rPr lang="id-ID" sz="1800" b="0" i="0" kern="1200" dirty="0" smtClean="0">
                          <a:solidFill>
                            <a:schemeClr val="tx1"/>
                          </a:solidFill>
                          <a:latin typeface="+mn-lt"/>
                          <a:ea typeface="+mn-ea"/>
                          <a:cs typeface="+mn-cs"/>
                        </a:rPr>
                        <a:t>a) Pendapatan-LO dari kegiatan operasional;</a:t>
                      </a:r>
                      <a:endParaRPr lang="id-ID" sz="1800" b="1" i="1" kern="1200" dirty="0" smtClean="0">
                        <a:solidFill>
                          <a:schemeClr val="tx1"/>
                        </a:solidFill>
                        <a:latin typeface="+mn-lt"/>
                        <a:ea typeface="+mn-ea"/>
                        <a:cs typeface="+mn-cs"/>
                      </a:endParaRPr>
                    </a:p>
                    <a:p>
                      <a:pPr marL="444500" lvl="0" indent="-266700"/>
                      <a:r>
                        <a:rPr lang="id-ID" sz="1800" b="0" i="0" kern="1200" dirty="0" smtClean="0">
                          <a:solidFill>
                            <a:schemeClr val="tx1"/>
                          </a:solidFill>
                          <a:latin typeface="+mn-lt"/>
                          <a:ea typeface="+mn-ea"/>
                          <a:cs typeface="+mn-cs"/>
                        </a:rPr>
                        <a:t>b) Beban dari kegiatan operasional ; </a:t>
                      </a:r>
                      <a:endParaRPr lang="id-ID" sz="1800" b="1" i="1" kern="1200" dirty="0" smtClean="0">
                        <a:solidFill>
                          <a:schemeClr val="tx1"/>
                        </a:solidFill>
                        <a:latin typeface="+mn-lt"/>
                        <a:ea typeface="+mn-ea"/>
                        <a:cs typeface="+mn-cs"/>
                      </a:endParaRPr>
                    </a:p>
                    <a:p>
                      <a:pPr marL="444500" lvl="0" indent="-266700"/>
                      <a:r>
                        <a:rPr lang="id-ID" sz="1800" b="0" i="0" kern="1200" dirty="0" smtClean="0">
                          <a:solidFill>
                            <a:schemeClr val="tx1"/>
                          </a:solidFill>
                          <a:latin typeface="+mn-lt"/>
                          <a:ea typeface="+mn-ea"/>
                          <a:cs typeface="+mn-cs"/>
                        </a:rPr>
                        <a:t>c) Surplus/defisit dari Kegiatan Non Operasional, bila ada;</a:t>
                      </a:r>
                      <a:endParaRPr lang="id-ID" sz="1800" b="0" i="1" kern="1200" dirty="0" smtClean="0">
                        <a:solidFill>
                          <a:schemeClr val="tx1"/>
                        </a:solidFill>
                        <a:latin typeface="+mn-lt"/>
                        <a:ea typeface="+mn-ea"/>
                        <a:cs typeface="+mn-cs"/>
                      </a:endParaRPr>
                    </a:p>
                    <a:p>
                      <a:pPr marL="444500" lvl="0" indent="-266700"/>
                      <a:r>
                        <a:rPr lang="id-ID" sz="1800" b="0" i="0" kern="1200" dirty="0" smtClean="0">
                          <a:solidFill>
                            <a:schemeClr val="tx1"/>
                          </a:solidFill>
                          <a:latin typeface="+mn-lt"/>
                          <a:ea typeface="+mn-ea"/>
                          <a:cs typeface="+mn-cs"/>
                        </a:rPr>
                        <a:t>d) Pos luar biasa, bila ada;</a:t>
                      </a:r>
                      <a:endParaRPr lang="id-ID" sz="1800" b="0" i="1" kern="1200" dirty="0" smtClean="0">
                        <a:solidFill>
                          <a:schemeClr val="tx1"/>
                        </a:solidFill>
                        <a:latin typeface="+mn-lt"/>
                        <a:ea typeface="+mn-ea"/>
                        <a:cs typeface="+mn-cs"/>
                      </a:endParaRPr>
                    </a:p>
                    <a:p>
                      <a:pPr marL="444500" indent="-266700"/>
                      <a:r>
                        <a:rPr lang="id-ID" sz="1800" kern="1200" dirty="0" smtClean="0">
                          <a:solidFill>
                            <a:schemeClr val="tx1"/>
                          </a:solidFill>
                          <a:latin typeface="+mn-lt"/>
                          <a:ea typeface="+mn-ea"/>
                          <a:cs typeface="+mn-cs"/>
                        </a:rPr>
                        <a:t>e) Surplus/defisit-LO.</a:t>
                      </a:r>
                      <a:endParaRPr lang="id-ID" sz="1800" b="0" kern="1200" dirty="0" smtClean="0">
                        <a:solidFill>
                          <a:schemeClr val="tx1"/>
                        </a:solidFill>
                        <a:latin typeface="+mn-lt"/>
                        <a:ea typeface="+mn-ea"/>
                        <a:cs typeface="+mn-cs"/>
                      </a:endParaRPr>
                    </a:p>
                    <a:p>
                      <a:pPr marL="177800" indent="-177800">
                        <a:buFont typeface="Arial" pitchFamily="34" charset="0"/>
                        <a:buNone/>
                      </a:pPr>
                      <a:endParaRPr lang="id-ID" sz="1800" b="0" kern="1200" baseline="0" dirty="0" smtClean="0">
                        <a:solidFill>
                          <a:schemeClr val="tx1"/>
                        </a:solidFill>
                        <a:latin typeface="+mn-lt"/>
                        <a:ea typeface="+mn-ea"/>
                        <a:cs typeface="+mn-cs"/>
                      </a:endParaRPr>
                    </a:p>
                    <a:p>
                      <a:pPr marL="177800" indent="-177800">
                        <a:buFont typeface="Arial" pitchFamily="34" charset="0"/>
                        <a:buNone/>
                      </a:pPr>
                      <a:r>
                        <a:rPr lang="id-ID" sz="1800" b="0" kern="1200" baseline="0" dirty="0" smtClean="0">
                          <a:solidFill>
                            <a:schemeClr val="tx1"/>
                          </a:solidFill>
                          <a:latin typeface="+mn-lt"/>
                          <a:ea typeface="+mn-ea"/>
                          <a:cs typeface="+mn-cs"/>
                        </a:rPr>
                        <a:t>(Par 14 &amp; 92)</a:t>
                      </a:r>
                      <a:endParaRPr lang="id-ID" sz="1800" b="0" i="0"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26</a:t>
            </a:fld>
            <a:endParaRPr lang="en-US">
              <a:latin typeface="+mj-lt"/>
              <a:cs typeface="Arial" charset="0"/>
            </a:endParaRPr>
          </a:p>
        </p:txBody>
      </p:sp>
      <p:sp>
        <p:nvSpPr>
          <p:cNvPr id="75778" name="Rectangle 2"/>
          <p:cNvSpPr>
            <a:spLocks noGrp="1" noChangeArrowheads="1"/>
          </p:cNvSpPr>
          <p:nvPr>
            <p:ph type="title"/>
          </p:nvPr>
        </p:nvSpPr>
        <p:spPr>
          <a:xfrm>
            <a:off x="1219200" y="88900"/>
            <a:ext cx="6991350" cy="901700"/>
          </a:xfrm>
        </p:spPr>
        <p:txBody>
          <a:bodyPr/>
          <a:lstStyle/>
          <a:p>
            <a:pPr algn="ctr" eaLnBrk="1" hangingPunct="1">
              <a:defRPr/>
            </a:pPr>
            <a:r>
              <a:rPr lang="id-ID" sz="2800" dirty="0" smtClean="0"/>
              <a:t>2. PENYAJIAN LAPORAN KEUANGAN-PSAP 01</a:t>
            </a:r>
            <a:endParaRPr lang="en-US" sz="2800" dirty="0" smtClean="0"/>
          </a:p>
        </p:txBody>
      </p:sp>
      <p:graphicFrame>
        <p:nvGraphicFramePr>
          <p:cNvPr id="75843" name="Group 67"/>
          <p:cNvGraphicFramePr>
            <a:graphicFrameLocks noGrp="1"/>
          </p:cNvGraphicFramePr>
          <p:nvPr>
            <p:ph idx="1"/>
          </p:nvPr>
        </p:nvGraphicFramePr>
        <p:xfrm>
          <a:off x="152400" y="1066800"/>
          <a:ext cx="8763000" cy="5486400"/>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LAPORAN PERUBAHAN EKUITAS</a:t>
                      </a:r>
                      <a:endParaRPr kumimoji="0" lang="id-ID"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6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000" b="1" kern="1200" dirty="0" smtClean="0">
                        <a:solidFill>
                          <a:schemeClr val="tx1"/>
                        </a:solidFill>
                        <a:latin typeface="+mn-lt"/>
                        <a:ea typeface="+mn-ea"/>
                        <a:cs typeface="+mn-cs"/>
                      </a:endParaRPr>
                    </a:p>
                    <a:p>
                      <a:pPr marL="177800" indent="-177800">
                        <a:buFont typeface="Arial" pitchFamily="34" charset="0"/>
                        <a:buChar char="•"/>
                      </a:pPr>
                      <a:r>
                        <a:rPr lang="id-ID" sz="1800" kern="1200" dirty="0" smtClean="0">
                          <a:solidFill>
                            <a:schemeClr val="tx1"/>
                          </a:solidFill>
                          <a:latin typeface="+mn-lt"/>
                          <a:ea typeface="+mn-ea"/>
                          <a:cs typeface="+mn-cs"/>
                        </a:rPr>
                        <a:t>Bersifat optional </a:t>
                      </a:r>
                    </a:p>
                    <a:p>
                      <a:pPr marL="177800" indent="-177800">
                        <a:buFont typeface="Arial" pitchFamily="34" charset="0"/>
                        <a:buChar char="•"/>
                      </a:pPr>
                      <a:r>
                        <a:rPr lang="id-ID" sz="1800" kern="1200" dirty="0" smtClean="0">
                          <a:solidFill>
                            <a:schemeClr val="tx1"/>
                          </a:solidFill>
                          <a:latin typeface="+mn-lt"/>
                          <a:ea typeface="+mn-ea"/>
                          <a:cs typeface="+mn-cs"/>
                        </a:rPr>
                        <a:t>Sekurang-kurangnya menyajikan pos-pos: </a:t>
                      </a:r>
                    </a:p>
                    <a:p>
                      <a:pPr marL="444500" lvl="0" indent="-266700"/>
                      <a:r>
                        <a:rPr lang="id-ID" sz="1800" b="0" i="0" u="none" strike="noStrike" kern="1200" dirty="0" smtClean="0">
                          <a:solidFill>
                            <a:schemeClr val="tx1"/>
                          </a:solidFill>
                          <a:latin typeface="+mn-lt"/>
                          <a:ea typeface="+mn-ea"/>
                          <a:cs typeface="+mn-cs"/>
                        </a:rPr>
                        <a:t>a)</a:t>
                      </a:r>
                      <a:r>
                        <a:rPr lang="id-ID" sz="1800" b="0" i="0" u="none" strike="noStrike" kern="1200" baseline="0" dirty="0" smtClean="0">
                          <a:solidFill>
                            <a:schemeClr val="tx1"/>
                          </a:solidFill>
                          <a:latin typeface="+mn-lt"/>
                          <a:ea typeface="+mn-ea"/>
                          <a:cs typeface="+mn-cs"/>
                        </a:rPr>
                        <a:t> </a:t>
                      </a:r>
                      <a:r>
                        <a:rPr lang="id-ID" sz="1800" b="0" i="0" u="none" strike="noStrike" kern="1200" dirty="0" smtClean="0">
                          <a:solidFill>
                            <a:schemeClr val="tx1"/>
                          </a:solidFill>
                          <a:latin typeface="+mn-lt"/>
                          <a:ea typeface="+mn-ea"/>
                          <a:cs typeface="+mn-cs"/>
                        </a:rPr>
                        <a:t>Sisa Lebih/Kurang Pembiayaan Anggaran; </a:t>
                      </a:r>
                      <a:endParaRPr lang="id-ID" sz="1800" b="1" i="1" u="none" strike="noStrike" kern="1200" dirty="0" smtClean="0">
                        <a:solidFill>
                          <a:schemeClr val="tx1"/>
                        </a:solidFill>
                        <a:latin typeface="+mn-lt"/>
                        <a:ea typeface="+mn-ea"/>
                        <a:cs typeface="+mn-cs"/>
                      </a:endParaRPr>
                    </a:p>
                    <a:p>
                      <a:pPr marL="444500" lvl="0" indent="-266700"/>
                      <a:r>
                        <a:rPr lang="id-ID" sz="1800" b="0" i="0" u="none" strike="noStrike" kern="1200" dirty="0" smtClean="0">
                          <a:solidFill>
                            <a:schemeClr val="tx1"/>
                          </a:solidFill>
                          <a:latin typeface="+mn-lt"/>
                          <a:ea typeface="+mn-ea"/>
                          <a:cs typeface="+mn-cs"/>
                        </a:rPr>
                        <a:t>b) Setiap pos pendapatan dan belanja beserta totalnya seperti diisyaratkan dalam standar-standa lainnya, yang diakui secara langsung dalam ekuitas;</a:t>
                      </a:r>
                      <a:endParaRPr lang="id-ID" sz="1800" b="1" i="1" u="none" strike="noStrike" kern="1200" dirty="0" smtClean="0">
                        <a:solidFill>
                          <a:schemeClr val="tx1"/>
                        </a:solidFill>
                        <a:latin typeface="+mn-lt"/>
                        <a:ea typeface="+mn-ea"/>
                        <a:cs typeface="+mn-cs"/>
                      </a:endParaRPr>
                    </a:p>
                    <a:p>
                      <a:pPr marL="444500" lvl="0" indent="-266700"/>
                      <a:r>
                        <a:rPr lang="id-ID" sz="1800" b="0" i="0" u="none" strike="noStrike" kern="1200" dirty="0" smtClean="0">
                          <a:solidFill>
                            <a:schemeClr val="tx1"/>
                          </a:solidFill>
                          <a:latin typeface="+mn-lt"/>
                          <a:ea typeface="+mn-ea"/>
                          <a:cs typeface="+mn-cs"/>
                        </a:rPr>
                        <a:t>e) Efek kumulatif atas perubahan kebijakan akuntansi dan koreksi kesalahan yang mendasar diatur dalam suatu standar terpisah .</a:t>
                      </a:r>
                      <a:endParaRPr lang="id-ID" sz="1800" b="1" i="1" u="none" strike="noStrike" kern="1200" dirty="0" smtClean="0">
                        <a:solidFill>
                          <a:schemeClr val="tx1"/>
                        </a:solidFill>
                        <a:latin typeface="+mn-lt"/>
                        <a:ea typeface="+mn-ea"/>
                        <a:cs typeface="+mn-cs"/>
                      </a:endParaRPr>
                    </a:p>
                    <a:p>
                      <a:pPr marL="177800" lvl="0" indent="-177800">
                        <a:buFont typeface="Arial" pitchFamily="34" charset="0"/>
                        <a:buNone/>
                      </a:pPr>
                      <a:endParaRPr kumimoji="0" lang="id-ID" sz="1600" b="0" i="0" u="none" strike="noStrike" kern="1200" cap="none" normalizeH="0" baseline="0" dirty="0" smtClean="0">
                        <a:ln>
                          <a:noFill/>
                        </a:ln>
                        <a:solidFill>
                          <a:schemeClr val="tx1"/>
                        </a:solidFill>
                        <a:effectLst/>
                        <a:latin typeface="+mn-lt"/>
                        <a:ea typeface="+mn-ea"/>
                        <a:cs typeface="+mn-cs"/>
                      </a:endParaRPr>
                    </a:p>
                    <a:p>
                      <a:pPr marL="177800" lvl="0" indent="-177800">
                        <a:buFont typeface="Arial" pitchFamily="34" charset="0"/>
                        <a:buNone/>
                      </a:pPr>
                      <a:r>
                        <a:rPr kumimoji="0" lang="id-ID" sz="1800" b="0" i="0" u="none" strike="noStrike" kern="1200" cap="none" normalizeH="0" baseline="0" dirty="0" smtClean="0">
                          <a:ln>
                            <a:noFill/>
                          </a:ln>
                          <a:solidFill>
                            <a:schemeClr val="tx1"/>
                          </a:solidFill>
                          <a:effectLst/>
                          <a:latin typeface="+mn-lt"/>
                          <a:ea typeface="+mn-ea"/>
                          <a:cs typeface="+mn-cs"/>
                        </a:rPr>
                        <a:t>(Par 20 &amp; 95)</a:t>
                      </a:r>
                      <a:endParaRPr kumimoji="0" lang="id-ID" sz="1600" b="1" i="0" u="none" strike="noStrike" kern="1200" cap="none" normalizeH="0" baseline="0" dirty="0" smtClean="0">
                        <a:ln>
                          <a:noFill/>
                        </a:ln>
                        <a:solidFill>
                          <a:schemeClr val="tx1"/>
                        </a:solidFill>
                        <a:effectLst/>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LAPORAN PERUBAHAN EKUITAS</a:t>
                      </a:r>
                      <a:endParaRPr lang="id-ID" sz="1800" b="1" kern="1200" dirty="0" smtClean="0">
                        <a:solidFill>
                          <a:schemeClr val="tx1"/>
                        </a:solidFill>
                        <a:latin typeface="+mn-lt"/>
                        <a:ea typeface="+mn-ea"/>
                        <a:cs typeface="+mn-cs"/>
                      </a:endParaRPr>
                    </a:p>
                    <a:p>
                      <a:endParaRPr lang="id-ID" sz="1800" b="0" kern="1200" dirty="0" smtClean="0">
                        <a:solidFill>
                          <a:schemeClr val="tx1"/>
                        </a:solidFill>
                        <a:latin typeface="+mn-lt"/>
                        <a:ea typeface="+mn-ea"/>
                        <a:cs typeface="+mn-cs"/>
                      </a:endParaRPr>
                    </a:p>
                    <a:p>
                      <a:pPr marL="177800" indent="-177800">
                        <a:buFont typeface="Arial" pitchFamily="34" charset="0"/>
                        <a:buChar char="•"/>
                      </a:pPr>
                      <a:r>
                        <a:rPr lang="id-ID" sz="1800" kern="1200" dirty="0" smtClean="0">
                          <a:solidFill>
                            <a:schemeClr val="tx1"/>
                          </a:solidFill>
                          <a:latin typeface="+mn-lt"/>
                          <a:ea typeface="+mn-ea"/>
                          <a:cs typeface="+mn-cs"/>
                        </a:rPr>
                        <a:t>Merupakan Laporan Keuangan Pokok</a:t>
                      </a:r>
                    </a:p>
                    <a:p>
                      <a:pPr marL="177800" indent="-177800">
                        <a:buFont typeface="Arial" pitchFamily="34" charset="0"/>
                        <a:buChar char="•"/>
                      </a:pPr>
                      <a:r>
                        <a:rPr lang="id-ID" sz="1800" kern="1200" dirty="0" smtClean="0">
                          <a:solidFill>
                            <a:schemeClr val="tx1"/>
                          </a:solidFill>
                          <a:latin typeface="+mn-lt"/>
                          <a:ea typeface="+mn-ea"/>
                          <a:cs typeface="+mn-cs"/>
                        </a:rPr>
                        <a:t>Sekurang-kurangnya menyajikan pos-pos:</a:t>
                      </a:r>
                    </a:p>
                    <a:p>
                      <a:pPr marL="444500" lvl="0" indent="-266700"/>
                      <a:r>
                        <a:rPr lang="id-ID" sz="1800" b="0" i="0" kern="1200" dirty="0" smtClean="0">
                          <a:solidFill>
                            <a:schemeClr val="tx1"/>
                          </a:solidFill>
                          <a:latin typeface="+mn-lt"/>
                          <a:ea typeface="+mn-ea"/>
                          <a:cs typeface="+mn-cs"/>
                        </a:rPr>
                        <a:t>a) Ekuitas awal;</a:t>
                      </a:r>
                      <a:endParaRPr lang="id-ID" sz="2000" b="0" i="1" kern="1200" dirty="0" smtClean="0">
                        <a:solidFill>
                          <a:schemeClr val="tx1"/>
                        </a:solidFill>
                        <a:latin typeface="+mn-lt"/>
                        <a:ea typeface="+mn-ea"/>
                        <a:cs typeface="+mn-cs"/>
                      </a:endParaRPr>
                    </a:p>
                    <a:p>
                      <a:pPr marL="444500" lvl="0" indent="-266700"/>
                      <a:r>
                        <a:rPr lang="id-ID" sz="1800" b="0" i="0" kern="1200" dirty="0" smtClean="0">
                          <a:solidFill>
                            <a:schemeClr val="tx1"/>
                          </a:solidFill>
                          <a:latin typeface="+mn-lt"/>
                          <a:ea typeface="+mn-ea"/>
                          <a:cs typeface="+mn-cs"/>
                        </a:rPr>
                        <a:t>b) Surplus/defisit-LO pada periode bersangkutan;</a:t>
                      </a:r>
                      <a:endParaRPr lang="id-ID" sz="2000" b="0" i="1" kern="1200" dirty="0" smtClean="0">
                        <a:solidFill>
                          <a:schemeClr val="tx1"/>
                        </a:solidFill>
                        <a:latin typeface="+mn-lt"/>
                        <a:ea typeface="+mn-ea"/>
                        <a:cs typeface="+mn-cs"/>
                      </a:endParaRPr>
                    </a:p>
                    <a:p>
                      <a:pPr marL="444500" lvl="0" indent="-266700"/>
                      <a:r>
                        <a:rPr lang="id-ID" sz="1800" b="0" i="0" kern="1200" dirty="0" smtClean="0">
                          <a:solidFill>
                            <a:schemeClr val="tx1"/>
                          </a:solidFill>
                          <a:latin typeface="+mn-lt"/>
                          <a:ea typeface="+mn-ea"/>
                          <a:cs typeface="+mn-cs"/>
                        </a:rPr>
                        <a:t>c) Koreksi-koreksi yang langsung menambah/mengurangi ekuitas, misalnya: koreksi kesalahan mendasar dari persediaan yang terjadi pada periode-periode sebelumnya dan</a:t>
                      </a:r>
                      <a:r>
                        <a:rPr lang="id-ID" sz="1800" b="0" i="0" kern="1200" baseline="0" dirty="0" smtClean="0">
                          <a:solidFill>
                            <a:schemeClr val="tx1"/>
                          </a:solidFill>
                          <a:latin typeface="+mn-lt"/>
                          <a:ea typeface="+mn-ea"/>
                          <a:cs typeface="+mn-cs"/>
                        </a:rPr>
                        <a:t> </a:t>
                      </a:r>
                      <a:r>
                        <a:rPr lang="id-ID" sz="1800" b="0" i="0" kern="1200" dirty="0" smtClean="0">
                          <a:solidFill>
                            <a:schemeClr val="tx1"/>
                          </a:solidFill>
                          <a:latin typeface="+mn-lt"/>
                          <a:ea typeface="+mn-ea"/>
                          <a:cs typeface="+mn-cs"/>
                        </a:rPr>
                        <a:t>perubahan nilai aset tetap karena revaluasi aset tetap.</a:t>
                      </a:r>
                      <a:endParaRPr lang="id-ID" sz="2000" b="0" i="1" kern="1200" dirty="0" smtClean="0">
                        <a:solidFill>
                          <a:schemeClr val="tx1"/>
                        </a:solidFill>
                        <a:latin typeface="+mn-lt"/>
                        <a:ea typeface="+mn-ea"/>
                        <a:cs typeface="+mn-cs"/>
                      </a:endParaRPr>
                    </a:p>
                    <a:p>
                      <a:pPr marL="177800" indent="0"/>
                      <a:r>
                        <a:rPr lang="id-ID" sz="1800" b="0" kern="1200" dirty="0" smtClean="0">
                          <a:solidFill>
                            <a:schemeClr val="tx1"/>
                          </a:solidFill>
                          <a:latin typeface="+mn-lt"/>
                          <a:ea typeface="+mn-ea"/>
                          <a:cs typeface="+mn-cs"/>
                        </a:rPr>
                        <a:t>d) Ekuitas akhir.</a:t>
                      </a:r>
                      <a:endParaRPr lang="id-ID" sz="3200" b="0" kern="1200" baseline="0" dirty="0" smtClean="0">
                        <a:solidFill>
                          <a:schemeClr val="tx1"/>
                        </a:solidFill>
                        <a:latin typeface="+mn-lt"/>
                        <a:ea typeface="+mn-ea"/>
                        <a:cs typeface="+mn-cs"/>
                      </a:endParaRPr>
                    </a:p>
                    <a:p>
                      <a:pPr marL="177800" indent="-177800">
                        <a:buFont typeface="Arial" pitchFamily="34" charset="0"/>
                        <a:buNone/>
                      </a:pPr>
                      <a:r>
                        <a:rPr lang="id-ID" sz="1800" b="0" kern="1200" baseline="0" dirty="0" smtClean="0">
                          <a:solidFill>
                            <a:schemeClr val="tx1"/>
                          </a:solidFill>
                          <a:latin typeface="+mn-lt"/>
                          <a:ea typeface="+mn-ea"/>
                          <a:cs typeface="+mn-cs"/>
                        </a:rPr>
                        <a:t>(Par 14 &amp; 101)</a:t>
                      </a:r>
                      <a:endParaRPr lang="id-ID" sz="1800" b="0" i="0"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27</a:t>
            </a:fld>
            <a:endParaRPr lang="en-US">
              <a:latin typeface="+mj-lt"/>
              <a:cs typeface="Arial" charset="0"/>
            </a:endParaRPr>
          </a:p>
        </p:txBody>
      </p:sp>
      <p:sp>
        <p:nvSpPr>
          <p:cNvPr id="75778" name="Rectangle 2"/>
          <p:cNvSpPr>
            <a:spLocks noGrp="1" noChangeArrowheads="1"/>
          </p:cNvSpPr>
          <p:nvPr>
            <p:ph type="title"/>
          </p:nvPr>
        </p:nvSpPr>
        <p:spPr>
          <a:xfrm>
            <a:off x="1219200" y="88900"/>
            <a:ext cx="6991350" cy="901700"/>
          </a:xfrm>
        </p:spPr>
        <p:txBody>
          <a:bodyPr/>
          <a:lstStyle/>
          <a:p>
            <a:pPr algn="ctr" eaLnBrk="1" hangingPunct="1">
              <a:defRPr/>
            </a:pPr>
            <a:r>
              <a:rPr lang="id-ID" sz="2800" dirty="0" smtClean="0"/>
              <a:t>2. PENYAJIAN LAPORAN KEUANGAN-PSAP 01</a:t>
            </a:r>
            <a:endParaRPr lang="en-US" sz="2800" dirty="0" smtClean="0"/>
          </a:p>
        </p:txBody>
      </p:sp>
      <p:graphicFrame>
        <p:nvGraphicFramePr>
          <p:cNvPr id="75843" name="Group 67"/>
          <p:cNvGraphicFramePr>
            <a:graphicFrameLocks noGrp="1"/>
          </p:cNvGraphicFramePr>
          <p:nvPr>
            <p:ph idx="1"/>
          </p:nvPr>
        </p:nvGraphicFramePr>
        <p:xfrm>
          <a:off x="152400" y="1066800"/>
          <a:ext cx="8763000" cy="5486400"/>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CATATAN ATAS LAPORAN KEUANGAN</a:t>
                      </a:r>
                      <a:endParaRPr kumimoji="0" lang="id-ID"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6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000" b="1" kern="1200" dirty="0" smtClean="0">
                        <a:solidFill>
                          <a:schemeClr val="tx1"/>
                        </a:solidFill>
                        <a:latin typeface="+mn-lt"/>
                        <a:ea typeface="+mn-ea"/>
                        <a:cs typeface="+mn-cs"/>
                      </a:endParaRPr>
                    </a:p>
                    <a:p>
                      <a:pPr marL="177800" marR="0" indent="-177800" algn="l" defTabSz="914400" rtl="0" eaLnBrk="1" fontAlgn="auto" latinLnBrk="0" hangingPunct="1">
                        <a:lnSpc>
                          <a:spcPct val="100000"/>
                        </a:lnSpc>
                        <a:spcBef>
                          <a:spcPts val="0"/>
                        </a:spcBef>
                        <a:spcAft>
                          <a:spcPts val="0"/>
                        </a:spcAft>
                        <a:buClrTx/>
                        <a:buSzTx/>
                        <a:buFont typeface="Arial" pitchFamily="34" charset="0"/>
                        <a:buChar char="•"/>
                        <a:tabLst/>
                        <a:defRPr/>
                      </a:pPr>
                      <a:r>
                        <a:rPr lang="id-ID" sz="1800" b="0" i="0" kern="1200" dirty="0" smtClean="0">
                          <a:solidFill>
                            <a:schemeClr val="tx1"/>
                          </a:solidFill>
                          <a:latin typeface="+mn-lt"/>
                          <a:ea typeface="+mn-ea"/>
                          <a:cs typeface="+mn-cs"/>
                        </a:rPr>
                        <a:t>Disajikan secara sistematis. Setiap pos dalam LRA, Neraca, LAK harus mempunyai referensi silang dengan informasi terkait dalam Catatan atas Laporan Keuangan.</a:t>
                      </a:r>
                    </a:p>
                    <a:p>
                      <a:pPr marL="177800" marR="0" indent="-177800" algn="l" defTabSz="914400" rtl="0" eaLnBrk="1" fontAlgn="auto" latinLnBrk="0" hangingPunct="1">
                        <a:lnSpc>
                          <a:spcPct val="100000"/>
                        </a:lnSpc>
                        <a:spcBef>
                          <a:spcPts val="0"/>
                        </a:spcBef>
                        <a:spcAft>
                          <a:spcPts val="0"/>
                        </a:spcAft>
                        <a:buClrTx/>
                        <a:buSzTx/>
                        <a:buFont typeface="Arial" pitchFamily="34" charset="0"/>
                        <a:buChar char="•"/>
                        <a:tabLst/>
                        <a:defRPr/>
                      </a:pPr>
                      <a:r>
                        <a:rPr lang="id-ID" sz="1800" b="0" i="0" kern="1200" dirty="0" smtClean="0">
                          <a:solidFill>
                            <a:schemeClr val="tx1"/>
                          </a:solidFill>
                          <a:latin typeface="+mn-lt"/>
                          <a:ea typeface="+mn-ea"/>
                          <a:cs typeface="+mn-cs"/>
                        </a:rPr>
                        <a:t>CaLK meliputi penjelasan atau daftar terinci atau analisis atas nilai suatu pos yang disajikan dalam LRA, Neraca, dan LAK</a:t>
                      </a:r>
                    </a:p>
                    <a:p>
                      <a:pPr marL="177800" lvl="0" indent="-177800">
                        <a:buFont typeface="Arial" pitchFamily="34" charset="0"/>
                        <a:buNone/>
                      </a:pPr>
                      <a:r>
                        <a:rPr kumimoji="0" lang="id-ID" sz="1800" b="0" i="0" u="none" strike="noStrike" kern="1200" cap="none" normalizeH="0" baseline="0" dirty="0" smtClean="0">
                          <a:ln>
                            <a:noFill/>
                          </a:ln>
                          <a:solidFill>
                            <a:schemeClr val="tx1"/>
                          </a:solidFill>
                          <a:effectLst/>
                          <a:latin typeface="+mn-lt"/>
                          <a:ea typeface="+mn-ea"/>
                          <a:cs typeface="+mn-cs"/>
                        </a:rPr>
                        <a:t>(Par 98 &amp; 99)</a:t>
                      </a:r>
                      <a:endParaRPr kumimoji="0" lang="id-ID" sz="1600" b="1" i="0" u="none" strike="noStrike" kern="1200" cap="none" normalizeH="0" baseline="0" dirty="0" smtClean="0">
                        <a:ln>
                          <a:noFill/>
                        </a:ln>
                        <a:solidFill>
                          <a:schemeClr val="tx1"/>
                        </a:solidFill>
                        <a:effectLst/>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CATATAN ATAS LAPORAN KEUANGAN</a:t>
                      </a:r>
                      <a:endParaRPr kumimoji="0" lang="id-ID" sz="1800" b="0" i="0" u="none" strike="noStrike" cap="none" normalizeH="0" baseline="0" dirty="0" smtClean="0">
                        <a:ln>
                          <a:noFill/>
                        </a:ln>
                        <a:solidFill>
                          <a:schemeClr val="tx1"/>
                        </a:solidFill>
                        <a:effectLst/>
                        <a:latin typeface="Arial" charset="0"/>
                        <a:cs typeface="Arial" charset="0"/>
                      </a:endParaRPr>
                    </a:p>
                    <a:p>
                      <a:endParaRPr lang="id-ID" sz="1800" b="0" kern="1200" dirty="0" smtClean="0">
                        <a:solidFill>
                          <a:schemeClr val="tx1"/>
                        </a:solidFill>
                        <a:latin typeface="+mn-lt"/>
                        <a:ea typeface="+mn-ea"/>
                        <a:cs typeface="+mn-cs"/>
                      </a:endParaRPr>
                    </a:p>
                    <a:p>
                      <a:pPr marL="177800" indent="-177800">
                        <a:buFont typeface="Arial" pitchFamily="34" charset="0"/>
                        <a:buChar char="•"/>
                      </a:pPr>
                      <a:r>
                        <a:rPr lang="id-ID" sz="1800" b="0" i="0" kern="1200" dirty="0" smtClean="0">
                          <a:solidFill>
                            <a:schemeClr val="tx1"/>
                          </a:solidFill>
                          <a:latin typeface="+mn-lt"/>
                          <a:ea typeface="+mn-ea"/>
                          <a:cs typeface="+mn-cs"/>
                        </a:rPr>
                        <a:t>Disajikan secara sistematis. Setiap pos dalam LRA, </a:t>
                      </a:r>
                      <a:r>
                        <a:rPr lang="id-ID" sz="1800" b="1" i="0" kern="1200" dirty="0" smtClean="0">
                          <a:solidFill>
                            <a:schemeClr val="tx1"/>
                          </a:solidFill>
                          <a:latin typeface="+mn-lt"/>
                          <a:ea typeface="+mn-ea"/>
                          <a:cs typeface="+mn-cs"/>
                        </a:rPr>
                        <a:t>Laporan Perubahan SAL</a:t>
                      </a:r>
                      <a:r>
                        <a:rPr lang="id-ID" sz="1800" b="0" i="0" kern="1200" dirty="0" smtClean="0">
                          <a:solidFill>
                            <a:schemeClr val="tx1"/>
                          </a:solidFill>
                          <a:latin typeface="+mn-lt"/>
                          <a:ea typeface="+mn-ea"/>
                          <a:cs typeface="+mn-cs"/>
                        </a:rPr>
                        <a:t>, Neraca, </a:t>
                      </a:r>
                      <a:r>
                        <a:rPr lang="id-ID" sz="1800" b="1" i="0" kern="1200" dirty="0" smtClean="0">
                          <a:solidFill>
                            <a:schemeClr val="tx1"/>
                          </a:solidFill>
                          <a:latin typeface="+mn-lt"/>
                          <a:ea typeface="+mn-ea"/>
                          <a:cs typeface="+mn-cs"/>
                        </a:rPr>
                        <a:t>LO</a:t>
                      </a:r>
                      <a:r>
                        <a:rPr lang="id-ID" sz="1800" b="0" i="0" kern="1200" dirty="0" smtClean="0">
                          <a:solidFill>
                            <a:schemeClr val="tx1"/>
                          </a:solidFill>
                          <a:latin typeface="+mn-lt"/>
                          <a:ea typeface="+mn-ea"/>
                          <a:cs typeface="+mn-cs"/>
                        </a:rPr>
                        <a:t>, LAK, dan </a:t>
                      </a:r>
                      <a:r>
                        <a:rPr lang="id-ID" sz="1800" b="1" i="0" kern="1200" dirty="0" smtClean="0">
                          <a:solidFill>
                            <a:schemeClr val="tx1"/>
                          </a:solidFill>
                          <a:latin typeface="+mn-lt"/>
                          <a:ea typeface="+mn-ea"/>
                          <a:cs typeface="+mn-cs"/>
                        </a:rPr>
                        <a:t>LPE </a:t>
                      </a:r>
                      <a:r>
                        <a:rPr lang="id-ID" sz="1800" b="0" i="0" kern="1200" dirty="0" smtClean="0">
                          <a:solidFill>
                            <a:schemeClr val="tx1"/>
                          </a:solidFill>
                          <a:latin typeface="+mn-lt"/>
                          <a:ea typeface="+mn-ea"/>
                          <a:cs typeface="+mn-cs"/>
                        </a:rPr>
                        <a:t>harus mempunyai referensi silang dengan informasi terkait dalam Catatan atas Laporan Keuangan.</a:t>
                      </a:r>
                    </a:p>
                    <a:p>
                      <a:pPr marL="177800" indent="-177800">
                        <a:buFont typeface="Arial" pitchFamily="34" charset="0"/>
                        <a:buChar char="•"/>
                      </a:pPr>
                      <a:r>
                        <a:rPr lang="id-ID" sz="1800" b="0" i="0" kern="1200" dirty="0" smtClean="0">
                          <a:solidFill>
                            <a:schemeClr val="tx1"/>
                          </a:solidFill>
                          <a:latin typeface="+mn-lt"/>
                          <a:ea typeface="+mn-ea"/>
                          <a:cs typeface="+mn-cs"/>
                        </a:rPr>
                        <a:t>Catatan atas Laporan Keuangan meliputi penjelasan atau daftar terinci atau analisis atas nilai suatu pos yang disajikan dalam LRA, </a:t>
                      </a:r>
                      <a:r>
                        <a:rPr lang="id-ID" sz="1800" b="1" i="0" kern="1200" dirty="0" smtClean="0">
                          <a:solidFill>
                            <a:schemeClr val="tx1"/>
                          </a:solidFill>
                          <a:latin typeface="+mn-lt"/>
                          <a:ea typeface="+mn-ea"/>
                          <a:cs typeface="+mn-cs"/>
                        </a:rPr>
                        <a:t>Laporan Perubahan SAL</a:t>
                      </a:r>
                      <a:r>
                        <a:rPr lang="id-ID" sz="1800" b="0" i="0" kern="1200" dirty="0" smtClean="0">
                          <a:solidFill>
                            <a:schemeClr val="tx1"/>
                          </a:solidFill>
                          <a:latin typeface="+mn-lt"/>
                          <a:ea typeface="+mn-ea"/>
                          <a:cs typeface="+mn-cs"/>
                        </a:rPr>
                        <a:t>, Neraca, </a:t>
                      </a:r>
                      <a:r>
                        <a:rPr lang="id-ID" sz="1800" b="1" i="0" kern="1200" dirty="0" smtClean="0">
                          <a:solidFill>
                            <a:schemeClr val="tx1"/>
                          </a:solidFill>
                          <a:latin typeface="+mn-lt"/>
                          <a:ea typeface="+mn-ea"/>
                          <a:cs typeface="+mn-cs"/>
                        </a:rPr>
                        <a:t>LO</a:t>
                      </a:r>
                      <a:r>
                        <a:rPr lang="id-ID" sz="1800" b="0" i="0" kern="1200" dirty="0" smtClean="0">
                          <a:solidFill>
                            <a:schemeClr val="tx1"/>
                          </a:solidFill>
                          <a:latin typeface="+mn-lt"/>
                          <a:ea typeface="+mn-ea"/>
                          <a:cs typeface="+mn-cs"/>
                        </a:rPr>
                        <a:t>, LAK, dan </a:t>
                      </a:r>
                      <a:r>
                        <a:rPr lang="id-ID" sz="1800" b="1" i="0" kern="1200" dirty="0" smtClean="0">
                          <a:solidFill>
                            <a:schemeClr val="tx1"/>
                          </a:solidFill>
                          <a:latin typeface="+mn-lt"/>
                          <a:ea typeface="+mn-ea"/>
                          <a:cs typeface="+mn-cs"/>
                        </a:rPr>
                        <a:t>LPE</a:t>
                      </a:r>
                      <a:r>
                        <a:rPr lang="id-ID" sz="1800" b="0" i="0" kern="1200" dirty="0" smtClean="0">
                          <a:solidFill>
                            <a:schemeClr val="tx1"/>
                          </a:solidFill>
                          <a:latin typeface="+mn-lt"/>
                          <a:ea typeface="+mn-ea"/>
                          <a:cs typeface="+mn-cs"/>
                        </a:rPr>
                        <a:t>.</a:t>
                      </a:r>
                    </a:p>
                    <a:p>
                      <a:pPr marL="177800" indent="-177800">
                        <a:buFont typeface="Arial" pitchFamily="34" charset="0"/>
                        <a:buNone/>
                      </a:pPr>
                      <a:r>
                        <a:rPr lang="id-ID" sz="1800" b="0" kern="1200" baseline="0" dirty="0" smtClean="0">
                          <a:solidFill>
                            <a:schemeClr val="tx1"/>
                          </a:solidFill>
                          <a:latin typeface="+mn-lt"/>
                          <a:ea typeface="+mn-ea"/>
                          <a:cs typeface="+mn-cs"/>
                        </a:rPr>
                        <a:t>(Par 105 &amp; 106)</a:t>
                      </a:r>
                      <a:endParaRPr lang="id-ID" sz="1800" b="0" i="0"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28</a:t>
            </a:fld>
            <a:endParaRPr lang="en-US">
              <a:latin typeface="+mj-lt"/>
              <a:cs typeface="Arial" charset="0"/>
            </a:endParaRPr>
          </a:p>
        </p:txBody>
      </p:sp>
      <p:sp>
        <p:nvSpPr>
          <p:cNvPr id="75778" name="Rectangle 2"/>
          <p:cNvSpPr>
            <a:spLocks noGrp="1" noChangeArrowheads="1"/>
          </p:cNvSpPr>
          <p:nvPr>
            <p:ph type="title"/>
          </p:nvPr>
        </p:nvSpPr>
        <p:spPr>
          <a:xfrm>
            <a:off x="1295400" y="1447800"/>
            <a:ext cx="6991350" cy="3962400"/>
          </a:xfrm>
        </p:spPr>
        <p:txBody>
          <a:bodyPr/>
          <a:lstStyle/>
          <a:p>
            <a:pPr algn="ctr" eaLnBrk="1" hangingPunct="1">
              <a:defRPr/>
            </a:pPr>
            <a:r>
              <a:rPr lang="id-ID" sz="2800" dirty="0" smtClean="0">
                <a:solidFill>
                  <a:srgbClr val="800000"/>
                </a:solidFill>
              </a:rPr>
              <a:t>2. PSAP 02 - LAPORAN REALISASI ANGGARAN BERBASIS KAS</a:t>
            </a:r>
            <a:endParaRPr lang="en-US" sz="2800" dirty="0" smtClean="0">
              <a:solidFill>
                <a:srgbClr val="800000"/>
              </a:solidFill>
            </a:endParaRPr>
          </a:p>
        </p:txBody>
      </p:sp>
      <p:cxnSp>
        <p:nvCxnSpPr>
          <p:cNvPr id="7" name="Straight Connector 6"/>
          <p:cNvCxnSpPr/>
          <p:nvPr/>
        </p:nvCxnSpPr>
        <p:spPr>
          <a:xfrm>
            <a:off x="228600" y="2590800"/>
            <a:ext cx="76200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295400" y="4419600"/>
            <a:ext cx="762000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29</a:t>
            </a:fld>
            <a:endParaRPr lang="en-US">
              <a:latin typeface="+mj-lt"/>
              <a:cs typeface="Arial" charset="0"/>
            </a:endParaRPr>
          </a:p>
        </p:txBody>
      </p:sp>
      <p:sp>
        <p:nvSpPr>
          <p:cNvPr id="75778" name="Rectangle 2"/>
          <p:cNvSpPr>
            <a:spLocks noGrp="1" noChangeArrowheads="1"/>
          </p:cNvSpPr>
          <p:nvPr>
            <p:ph type="title"/>
          </p:nvPr>
        </p:nvSpPr>
        <p:spPr>
          <a:xfrm>
            <a:off x="1219200" y="88900"/>
            <a:ext cx="7391400" cy="901700"/>
          </a:xfrm>
        </p:spPr>
        <p:txBody>
          <a:bodyPr/>
          <a:lstStyle/>
          <a:p>
            <a:pPr algn="ctr" eaLnBrk="1" hangingPunct="1">
              <a:defRPr/>
            </a:pPr>
            <a:r>
              <a:rPr lang="id-ID" sz="2800" dirty="0" smtClean="0"/>
              <a:t>2. LAPORAN REALISASI ANGGARAN BERBASIS KAS-PSAP 02</a:t>
            </a:r>
            <a:endParaRPr lang="en-US" sz="2800" dirty="0" smtClean="0"/>
          </a:p>
        </p:txBody>
      </p:sp>
      <p:graphicFrame>
        <p:nvGraphicFramePr>
          <p:cNvPr id="75843" name="Group 67"/>
          <p:cNvGraphicFramePr>
            <a:graphicFrameLocks noGrp="1"/>
          </p:cNvGraphicFramePr>
          <p:nvPr>
            <p:ph idx="1"/>
          </p:nvPr>
        </p:nvGraphicFramePr>
        <p:xfrm>
          <a:off x="152400" y="1066800"/>
          <a:ext cx="8763000" cy="5486400"/>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BASIS AKUNTANSI</a:t>
                      </a:r>
                      <a:endParaRPr kumimoji="0" lang="id-ID"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6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000" b="1"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id-ID" sz="1800" b="0" i="0" kern="1200" dirty="0" smtClean="0">
                          <a:solidFill>
                            <a:schemeClr val="tx1"/>
                          </a:solidFill>
                          <a:latin typeface="+mn-lt"/>
                          <a:ea typeface="+mn-ea"/>
                          <a:cs typeface="+mn-cs"/>
                        </a:rPr>
                        <a:t>LRA berbasis</a:t>
                      </a:r>
                      <a:r>
                        <a:rPr lang="id-ID" sz="1800" b="0" i="0" kern="1200" baseline="0" dirty="0" smtClean="0">
                          <a:solidFill>
                            <a:schemeClr val="tx1"/>
                          </a:solidFill>
                          <a:latin typeface="+mn-lt"/>
                          <a:ea typeface="+mn-ea"/>
                          <a:cs typeface="+mn-cs"/>
                        </a:rPr>
                        <a:t> Kas, dengan prinsip penyajian sama</a:t>
                      </a:r>
                      <a:r>
                        <a:rPr lang="id-ID" sz="1800" b="0" i="0" kern="1200" dirty="0" smtClean="0">
                          <a:solidFill>
                            <a:schemeClr val="tx1"/>
                          </a:solidFill>
                          <a:latin typeface="+mn-lt"/>
                          <a:ea typeface="+mn-ea"/>
                          <a:cs typeface="+mn-cs"/>
                        </a:rPr>
                        <a:t>.</a:t>
                      </a:r>
                    </a:p>
                    <a:p>
                      <a:pPr marL="177800" marR="0" indent="-177800" algn="l" defTabSz="914400" rtl="0" eaLnBrk="1" fontAlgn="auto" latinLnBrk="0" hangingPunct="1">
                        <a:lnSpc>
                          <a:spcPct val="100000"/>
                        </a:lnSpc>
                        <a:spcBef>
                          <a:spcPts val="0"/>
                        </a:spcBef>
                        <a:spcAft>
                          <a:spcPts val="0"/>
                        </a:spcAft>
                        <a:buClrTx/>
                        <a:buSzTx/>
                        <a:buFont typeface="Arial" pitchFamily="34" charset="0"/>
                        <a:buNone/>
                        <a:tabLst/>
                        <a:defRPr/>
                      </a:pPr>
                      <a:endParaRPr lang="id-ID" sz="1800" b="0" i="0" kern="1200" dirty="0" smtClean="0">
                        <a:solidFill>
                          <a:schemeClr val="tx1"/>
                        </a:solidFill>
                        <a:latin typeface="+mn-lt"/>
                        <a:ea typeface="+mn-ea"/>
                        <a:cs typeface="+mn-cs"/>
                      </a:endParaRPr>
                    </a:p>
                    <a:p>
                      <a:pPr marL="177800" marR="0" indent="-177800" algn="l" defTabSz="914400" rtl="0" eaLnBrk="1" fontAlgn="auto" latinLnBrk="0" hangingPunct="1">
                        <a:lnSpc>
                          <a:spcPct val="100000"/>
                        </a:lnSpc>
                        <a:spcBef>
                          <a:spcPts val="0"/>
                        </a:spcBef>
                        <a:spcAft>
                          <a:spcPts val="0"/>
                        </a:spcAft>
                        <a:buClrTx/>
                        <a:buSzTx/>
                        <a:buFont typeface="Arial" pitchFamily="34" charset="0"/>
                        <a:buNone/>
                        <a:tabLst/>
                        <a:defRPr/>
                      </a:pPr>
                      <a:endParaRPr lang="id-ID" sz="1800" b="0" i="0" kern="1200" dirty="0" smtClean="0">
                        <a:solidFill>
                          <a:schemeClr val="tx1"/>
                        </a:solidFill>
                        <a:latin typeface="+mn-lt"/>
                        <a:ea typeface="+mn-ea"/>
                        <a:cs typeface="+mn-cs"/>
                      </a:endParaRPr>
                    </a:p>
                    <a:p>
                      <a:pPr marL="177800" marR="0" indent="-177800" algn="ctr" defTabSz="914400" rtl="0" eaLnBrk="1" fontAlgn="auto" latinLnBrk="0" hangingPunct="1">
                        <a:lnSpc>
                          <a:spcPct val="100000"/>
                        </a:lnSpc>
                        <a:spcBef>
                          <a:spcPts val="0"/>
                        </a:spcBef>
                        <a:spcAft>
                          <a:spcPts val="0"/>
                        </a:spcAft>
                        <a:buClrTx/>
                        <a:buSzTx/>
                        <a:buFont typeface="Arial" pitchFamily="34" charset="0"/>
                        <a:buNone/>
                        <a:tabLst/>
                        <a:defRPr/>
                      </a:pPr>
                      <a:r>
                        <a:rPr lang="id-ID" sz="1800" b="1" i="0" kern="1200" dirty="0" smtClean="0">
                          <a:solidFill>
                            <a:schemeClr val="tx1"/>
                          </a:solidFill>
                          <a:latin typeface="+mn-lt"/>
                          <a:ea typeface="+mn-ea"/>
                          <a:cs typeface="+mn-cs"/>
                        </a:rPr>
                        <a:t>DEFINSI</a:t>
                      </a:r>
                    </a:p>
                    <a:p>
                      <a:pPr marL="177800" marR="0" indent="-177800" algn="l" defTabSz="914400" rtl="0" eaLnBrk="1" fontAlgn="auto" latinLnBrk="0" hangingPunct="1">
                        <a:lnSpc>
                          <a:spcPct val="100000"/>
                        </a:lnSpc>
                        <a:spcBef>
                          <a:spcPts val="0"/>
                        </a:spcBef>
                        <a:spcAft>
                          <a:spcPts val="0"/>
                        </a:spcAft>
                        <a:buClrTx/>
                        <a:buSzTx/>
                        <a:buFont typeface="Arial" pitchFamily="34" charset="0"/>
                        <a:buNone/>
                        <a:tabLst/>
                        <a:defRPr/>
                      </a:pPr>
                      <a:endParaRPr lang="id-ID" sz="1800" b="0" i="0" kern="1200" dirty="0" smtClean="0">
                        <a:solidFill>
                          <a:schemeClr val="tx1"/>
                        </a:solidFill>
                        <a:latin typeface="+mn-lt"/>
                        <a:ea typeface="+mn-ea"/>
                        <a:cs typeface="+mn-cs"/>
                      </a:endParaRPr>
                    </a:p>
                    <a:p>
                      <a:pPr marL="177800" marR="0" indent="-177800" algn="l" defTabSz="914400" rtl="0" eaLnBrk="1" fontAlgn="auto" latinLnBrk="0" hangingPunct="1">
                        <a:lnSpc>
                          <a:spcPct val="100000"/>
                        </a:lnSpc>
                        <a:spcBef>
                          <a:spcPts val="0"/>
                        </a:spcBef>
                        <a:spcAft>
                          <a:spcPts val="0"/>
                        </a:spcAft>
                        <a:buClrTx/>
                        <a:buSzTx/>
                        <a:buFont typeface="Arial" pitchFamily="34" charset="0"/>
                        <a:buNone/>
                        <a:tabLst/>
                        <a:defRPr/>
                      </a:pPr>
                      <a:r>
                        <a:rPr lang="id-ID" sz="1800" b="0" i="0" kern="1200" dirty="0" smtClean="0">
                          <a:solidFill>
                            <a:schemeClr val="tx1"/>
                          </a:solidFill>
                          <a:latin typeface="+mn-lt"/>
                          <a:ea typeface="+mn-ea"/>
                          <a:cs typeface="+mn-cs"/>
                        </a:rPr>
                        <a:t>--</a:t>
                      </a:r>
                    </a:p>
                    <a:p>
                      <a:pPr marL="177800" marR="0" indent="-177800" algn="l" defTabSz="914400" rtl="0" eaLnBrk="1" fontAlgn="auto" latinLnBrk="0" hangingPunct="1">
                        <a:lnSpc>
                          <a:spcPct val="100000"/>
                        </a:lnSpc>
                        <a:spcBef>
                          <a:spcPts val="0"/>
                        </a:spcBef>
                        <a:spcAft>
                          <a:spcPts val="0"/>
                        </a:spcAft>
                        <a:buClrTx/>
                        <a:buSzTx/>
                        <a:buFont typeface="Arial" pitchFamily="34" charset="0"/>
                        <a:buNone/>
                        <a:tabLst/>
                        <a:defRPr/>
                      </a:pPr>
                      <a:endParaRPr lang="id-ID" sz="1800" b="0" i="0"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BASIS AKUNTANSI</a:t>
                      </a:r>
                      <a:endParaRPr kumimoji="0" lang="id-ID" sz="1800" b="0" i="0" u="none" strike="noStrike" cap="none" normalizeH="0" baseline="0" dirty="0" smtClean="0">
                        <a:ln>
                          <a:noFill/>
                        </a:ln>
                        <a:solidFill>
                          <a:schemeClr val="tx1"/>
                        </a:solidFill>
                        <a:effectLst/>
                        <a:latin typeface="Arial" charset="0"/>
                        <a:cs typeface="Arial" charset="0"/>
                      </a:endParaRPr>
                    </a:p>
                    <a:p>
                      <a:endParaRPr lang="id-ID" sz="1800" b="0" i="0" kern="1200" dirty="0" smtClean="0">
                        <a:solidFill>
                          <a:schemeClr val="tx1"/>
                        </a:solidFill>
                        <a:latin typeface="+mn-lt"/>
                        <a:ea typeface="+mn-ea"/>
                        <a:cs typeface="+mn-cs"/>
                      </a:endParaRPr>
                    </a:p>
                    <a:p>
                      <a:r>
                        <a:rPr lang="id-ID" sz="1800" b="0" i="0" kern="1200" dirty="0" smtClean="0">
                          <a:solidFill>
                            <a:schemeClr val="tx1"/>
                          </a:solidFill>
                          <a:latin typeface="+mn-lt"/>
                          <a:ea typeface="+mn-ea"/>
                          <a:cs typeface="+mn-cs"/>
                        </a:rPr>
                        <a:t>LRA berbasis</a:t>
                      </a:r>
                      <a:r>
                        <a:rPr lang="id-ID" sz="1800" b="0" i="0" kern="1200" baseline="0" dirty="0" smtClean="0">
                          <a:solidFill>
                            <a:schemeClr val="tx1"/>
                          </a:solidFill>
                          <a:latin typeface="+mn-lt"/>
                          <a:ea typeface="+mn-ea"/>
                          <a:cs typeface="+mn-cs"/>
                        </a:rPr>
                        <a:t> Kas, dengan prinsip penyajian sama</a:t>
                      </a:r>
                      <a:r>
                        <a:rPr lang="id-ID" sz="1800" b="0" i="0" kern="1200" dirty="0" smtClean="0">
                          <a:solidFill>
                            <a:schemeClr val="tx1"/>
                          </a:solidFill>
                          <a:latin typeface="+mn-lt"/>
                          <a:ea typeface="+mn-ea"/>
                          <a:cs typeface="+mn-cs"/>
                        </a:rPr>
                        <a:t>.</a:t>
                      </a:r>
                      <a:endParaRPr lang="id-ID" sz="1800" b="0" kern="1200" dirty="0" smtClean="0">
                        <a:solidFill>
                          <a:schemeClr val="tx1"/>
                        </a:solidFill>
                        <a:latin typeface="+mn-lt"/>
                        <a:ea typeface="+mn-ea"/>
                        <a:cs typeface="+mn-cs"/>
                      </a:endParaRPr>
                    </a:p>
                    <a:p>
                      <a:pPr marL="177800" indent="-177800">
                        <a:buFont typeface="Arial" pitchFamily="34" charset="0"/>
                        <a:buChar char="•"/>
                      </a:pPr>
                      <a:endParaRPr lang="id-ID" sz="1800" b="0" i="0" kern="1200" dirty="0" smtClean="0">
                        <a:solidFill>
                          <a:schemeClr val="tx1"/>
                        </a:solidFill>
                        <a:latin typeface="+mn-lt"/>
                        <a:ea typeface="+mn-ea"/>
                        <a:cs typeface="+mn-cs"/>
                      </a:endParaRPr>
                    </a:p>
                    <a:p>
                      <a:pPr marL="177800" indent="-177800">
                        <a:buFont typeface="Arial" pitchFamily="34" charset="0"/>
                        <a:buNone/>
                      </a:pPr>
                      <a:endParaRPr lang="id-ID" sz="1800" b="0" i="0" kern="1200" dirty="0" smtClean="0">
                        <a:solidFill>
                          <a:schemeClr val="tx1"/>
                        </a:solidFill>
                        <a:latin typeface="+mn-lt"/>
                        <a:ea typeface="+mn-ea"/>
                        <a:cs typeface="+mn-cs"/>
                      </a:endParaRPr>
                    </a:p>
                    <a:p>
                      <a:pPr marL="177800" indent="-177800" algn="ctr">
                        <a:buFont typeface="Arial" pitchFamily="34" charset="0"/>
                        <a:buNone/>
                      </a:pPr>
                      <a:r>
                        <a:rPr lang="id-ID" sz="1800" b="1" i="0" kern="1200" dirty="0" smtClean="0">
                          <a:solidFill>
                            <a:schemeClr val="tx1"/>
                          </a:solidFill>
                          <a:latin typeface="+mn-lt"/>
                          <a:ea typeface="+mn-ea"/>
                          <a:cs typeface="+mn-cs"/>
                        </a:rPr>
                        <a:t>DEFINSI</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id-ID" sz="1800" b="1" kern="120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id-ID" sz="1800" b="1" kern="1200" dirty="0" smtClean="0">
                          <a:solidFill>
                            <a:schemeClr val="tx1"/>
                          </a:solidFill>
                          <a:latin typeface="+mn-lt"/>
                          <a:ea typeface="+mn-ea"/>
                          <a:cs typeface="+mn-cs"/>
                        </a:rPr>
                        <a:t>Saldo Anggaran Lebih </a:t>
                      </a:r>
                      <a:r>
                        <a:rPr lang="id-ID" sz="1800" b="0" kern="1200" dirty="0" smtClean="0">
                          <a:solidFill>
                            <a:schemeClr val="tx1"/>
                          </a:solidFill>
                          <a:latin typeface="+mn-lt"/>
                          <a:ea typeface="+mn-ea"/>
                          <a:cs typeface="+mn-cs"/>
                        </a:rPr>
                        <a:t>adalah gunggungan saldo yang berasal dari akumulasi SiLPA/SiKPA tahun-tahun anggaran sebelumnya dan tahun berjalan serta penyesuaian lain yang diperkenankan</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id-ID" sz="1800" b="0" kern="1200" dirty="0" smtClean="0">
                          <a:solidFill>
                            <a:schemeClr val="tx1"/>
                          </a:solidFill>
                          <a:latin typeface="+mn-lt"/>
                          <a:ea typeface="+mn-ea"/>
                          <a:cs typeface="+mn-cs"/>
                        </a:rPr>
                        <a:t>(Par</a:t>
                      </a:r>
                      <a:r>
                        <a:rPr lang="id-ID" sz="1800" b="0" kern="1200" baseline="0" dirty="0" smtClean="0">
                          <a:solidFill>
                            <a:schemeClr val="tx1"/>
                          </a:solidFill>
                          <a:latin typeface="+mn-lt"/>
                          <a:ea typeface="+mn-ea"/>
                          <a:cs typeface="+mn-cs"/>
                        </a:rPr>
                        <a:t> 7)</a:t>
                      </a:r>
                      <a:endParaRPr lang="id-ID" sz="1800" b="0"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cxnSp>
        <p:nvCxnSpPr>
          <p:cNvPr id="6" name="Straight Connector 5"/>
          <p:cNvCxnSpPr/>
          <p:nvPr/>
        </p:nvCxnSpPr>
        <p:spPr>
          <a:xfrm>
            <a:off x="152400" y="3048000"/>
            <a:ext cx="8763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3</a:t>
            </a:fld>
            <a:endParaRPr lang="en-US">
              <a:latin typeface="+mj-lt"/>
              <a:cs typeface="Arial" charset="0"/>
            </a:endParaRPr>
          </a:p>
        </p:txBody>
      </p:sp>
      <p:sp>
        <p:nvSpPr>
          <p:cNvPr id="75778" name="Rectangle 2"/>
          <p:cNvSpPr>
            <a:spLocks noGrp="1" noChangeArrowheads="1"/>
          </p:cNvSpPr>
          <p:nvPr>
            <p:ph type="title"/>
          </p:nvPr>
        </p:nvSpPr>
        <p:spPr>
          <a:xfrm>
            <a:off x="1219200" y="88900"/>
            <a:ext cx="6991350" cy="901700"/>
          </a:xfrm>
        </p:spPr>
        <p:txBody>
          <a:bodyPr/>
          <a:lstStyle/>
          <a:p>
            <a:pPr algn="ctr" eaLnBrk="1" hangingPunct="1">
              <a:defRPr/>
            </a:pPr>
            <a:r>
              <a:rPr lang="id-ID" sz="2800" dirty="0" smtClean="0"/>
              <a:t>1. KERANGKA KONSEPTUAL </a:t>
            </a:r>
            <a:br>
              <a:rPr lang="id-ID" sz="2800" dirty="0" smtClean="0"/>
            </a:br>
            <a:r>
              <a:rPr lang="id-ID" sz="2800" dirty="0" smtClean="0"/>
              <a:t>AKUNTANSI PEMERINTAH</a:t>
            </a:r>
            <a:endParaRPr lang="en-US" sz="2800" dirty="0" smtClean="0"/>
          </a:p>
        </p:txBody>
      </p:sp>
      <p:graphicFrame>
        <p:nvGraphicFramePr>
          <p:cNvPr id="75843" name="Group 67"/>
          <p:cNvGraphicFramePr>
            <a:graphicFrameLocks noGrp="1"/>
          </p:cNvGraphicFramePr>
          <p:nvPr>
            <p:ph idx="1"/>
          </p:nvPr>
        </p:nvGraphicFramePr>
        <p:xfrm>
          <a:off x="152400" y="1066800"/>
          <a:ext cx="8763000" cy="5486400"/>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lang="id-ID" sz="1800" b="1" kern="1200" dirty="0" smtClean="0">
                          <a:solidFill>
                            <a:schemeClr val="tx1"/>
                          </a:solidFill>
                          <a:latin typeface="+mn-lt"/>
                          <a:ea typeface="+mn-ea"/>
                          <a:cs typeface="+mn-cs"/>
                        </a:rPr>
                        <a:t>Penyusutan Aset Tetap</a:t>
                      </a:r>
                      <a:endParaRPr lang="id-ID" sz="16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cap="none" normalizeH="0" baseline="0" dirty="0" smtClean="0">
                          <a:ln>
                            <a:noFill/>
                          </a:ln>
                          <a:solidFill>
                            <a:schemeClr val="tx1"/>
                          </a:solidFill>
                          <a:effectLst/>
                          <a:latin typeface="Arial" charset="0"/>
                          <a:cs typeface="Arial" charset="0"/>
                        </a:rPr>
                        <a:t>Tidak diuraikan dalam kerangka konseptual </a:t>
                      </a:r>
                      <a:endParaRPr kumimoji="0" lang="en-US" sz="1800" b="0" i="0" u="none" strike="noStrike" cap="none" normalizeH="0" baseline="0" dirty="0" smtClean="0">
                        <a:ln>
                          <a:noFill/>
                        </a:ln>
                        <a:solidFill>
                          <a:schemeClr val="tx1"/>
                        </a:solidFill>
                        <a:effectLst/>
                        <a:latin typeface="Arial" charset="0"/>
                        <a:cs typeface="Arial" charset="0"/>
                      </a:endParaRPr>
                    </a:p>
                    <a:p>
                      <a:pPr marL="533400" marR="0" lvl="0" indent="-533400" algn="l" defTabSz="914400" rtl="0" eaLnBrk="1" fontAlgn="base" latinLnBrk="0" hangingPunct="1">
                        <a:lnSpc>
                          <a:spcPct val="100000"/>
                        </a:lnSpc>
                        <a:spcBef>
                          <a:spcPct val="20000"/>
                        </a:spcBef>
                        <a:spcAft>
                          <a:spcPct val="0"/>
                        </a:spcAft>
                        <a:buClr>
                          <a:schemeClr val="tx1"/>
                        </a:buClr>
                        <a:buSzTx/>
                        <a:buFontTx/>
                        <a:buNone/>
                        <a:tabLst/>
                      </a:pPr>
                      <a:endParaRPr kumimoji="0" lang="id-ID" sz="2000" b="0" i="0" u="none" strike="noStrike" cap="none" normalizeH="0" baseline="0" dirty="0" smtClean="0">
                        <a:ln>
                          <a:noFill/>
                        </a:ln>
                        <a:solidFill>
                          <a:schemeClr val="tx1"/>
                        </a:solidFill>
                        <a:effectLst/>
                        <a:latin typeface="Arial" charset="0"/>
                        <a:cs typeface="Arial" charset="0"/>
                      </a:endParaRPr>
                    </a:p>
                    <a:p>
                      <a:pPr marL="533400" marR="0" lvl="0" indent="-533400" algn="l" defTabSz="914400" rtl="0" eaLnBrk="1" fontAlgn="base" latinLnBrk="0" hangingPunct="1">
                        <a:lnSpc>
                          <a:spcPct val="100000"/>
                        </a:lnSpc>
                        <a:spcBef>
                          <a:spcPct val="20000"/>
                        </a:spcBef>
                        <a:spcAft>
                          <a:spcPct val="0"/>
                        </a:spcAft>
                        <a:buClr>
                          <a:schemeClr val="tx1"/>
                        </a:buClr>
                        <a:buSzTx/>
                        <a:buFontTx/>
                        <a:buNone/>
                        <a:tabLst/>
                      </a:pPr>
                      <a:endParaRPr kumimoji="0" lang="id-ID" sz="2000" b="0" i="0" u="none" strike="noStrike" cap="none" normalizeH="0" baseline="0" dirty="0" smtClean="0">
                        <a:ln>
                          <a:noFill/>
                        </a:ln>
                        <a:solidFill>
                          <a:schemeClr val="tx1"/>
                        </a:solidFill>
                        <a:effectLst/>
                        <a:latin typeface="Arial" charset="0"/>
                        <a:cs typeface="Arial" charset="0"/>
                      </a:endParaRPr>
                    </a:p>
                    <a:p>
                      <a:pPr marL="533400" marR="0" lvl="0" indent="-533400" algn="l" defTabSz="914400" rtl="0" eaLnBrk="1" fontAlgn="base" latinLnBrk="0" hangingPunct="1">
                        <a:lnSpc>
                          <a:spcPct val="100000"/>
                        </a:lnSpc>
                        <a:spcBef>
                          <a:spcPct val="20000"/>
                        </a:spcBef>
                        <a:spcAft>
                          <a:spcPct val="0"/>
                        </a:spcAft>
                        <a:buClr>
                          <a:schemeClr val="tx1"/>
                        </a:buClr>
                        <a:buSzTx/>
                        <a:buFontTx/>
                        <a:buNone/>
                        <a:tabLst/>
                      </a:pPr>
                      <a:endParaRPr kumimoji="0" lang="id-ID" sz="2000" b="0" i="0" u="none" strike="noStrike" cap="none" normalizeH="0" baseline="0" dirty="0" smtClean="0">
                        <a:ln>
                          <a:noFill/>
                        </a:ln>
                        <a:solidFill>
                          <a:schemeClr val="tx1"/>
                        </a:solidFill>
                        <a:effectLst/>
                        <a:latin typeface="Arial" charset="0"/>
                        <a:cs typeface="Arial" charset="0"/>
                      </a:endParaRPr>
                    </a:p>
                    <a:p>
                      <a:pPr marL="533400" marR="0" lvl="0" indent="-533400" algn="l" defTabSz="914400" rtl="0" eaLnBrk="1" fontAlgn="base" latinLnBrk="0" hangingPunct="1">
                        <a:lnSpc>
                          <a:spcPct val="100000"/>
                        </a:lnSpc>
                        <a:spcBef>
                          <a:spcPct val="20000"/>
                        </a:spcBef>
                        <a:spcAft>
                          <a:spcPct val="0"/>
                        </a:spcAft>
                        <a:buClr>
                          <a:schemeClr val="tx1"/>
                        </a:buClr>
                        <a:buSzTx/>
                        <a:buFontTx/>
                        <a:buNone/>
                        <a:tabLst/>
                        <a:defRPr/>
                      </a:pPr>
                      <a:endParaRPr kumimoji="0" lang="id-ID" sz="2000" b="1" i="0" u="none" strike="noStrike" cap="none" normalizeH="0" baseline="0" dirty="0" smtClean="0">
                        <a:ln>
                          <a:noFill/>
                        </a:ln>
                        <a:solidFill>
                          <a:schemeClr val="tx1"/>
                        </a:solidFill>
                        <a:effectLst/>
                        <a:latin typeface="Arial" charset="0"/>
                        <a:cs typeface="Arial" charset="0"/>
                      </a:endParaRPr>
                    </a:p>
                    <a:p>
                      <a:pPr marL="533400" marR="0" lvl="0" indent="-533400" algn="ctr" defTabSz="914400" rtl="0" eaLnBrk="1" fontAlgn="base" latinLnBrk="0" hangingPunct="1">
                        <a:lnSpc>
                          <a:spcPct val="100000"/>
                        </a:lnSpc>
                        <a:spcBef>
                          <a:spcPct val="20000"/>
                        </a:spcBef>
                        <a:spcAft>
                          <a:spcPct val="0"/>
                        </a:spcAft>
                        <a:buClr>
                          <a:schemeClr val="tx1"/>
                        </a:buClr>
                        <a:buSzTx/>
                        <a:buFontTx/>
                        <a:buNone/>
                        <a:tabLst/>
                        <a:defRPr/>
                      </a:pPr>
                      <a:r>
                        <a:rPr kumimoji="0" lang="id-ID" sz="2000" b="1" i="0" u="none" strike="noStrike" cap="none" normalizeH="0" baseline="0" dirty="0" smtClean="0">
                          <a:ln>
                            <a:noFill/>
                          </a:ln>
                          <a:solidFill>
                            <a:schemeClr val="tx1"/>
                          </a:solidFill>
                          <a:effectLst/>
                          <a:latin typeface="Arial" charset="0"/>
                          <a:cs typeface="Arial" charset="0"/>
                        </a:rPr>
                        <a:t>Entitas Pelaporan</a:t>
                      </a:r>
                      <a:endParaRPr kumimoji="0" lang="en-US" sz="2400" b="1"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cap="none" normalizeH="0" baseline="0" dirty="0" smtClean="0">
                          <a:ln>
                            <a:noFill/>
                          </a:ln>
                          <a:solidFill>
                            <a:schemeClr val="tx1"/>
                          </a:solidFill>
                          <a:effectLst/>
                          <a:latin typeface="Arial" charset="0"/>
                          <a:cs typeface="Arial" charset="0"/>
                        </a:rPr>
                        <a:t>Belum ada uraian mengenai Entitas Akuntansi</a:t>
                      </a:r>
                    </a:p>
                    <a:p>
                      <a:pPr marL="533400" marR="0" lvl="0" indent="-533400" algn="l" defTabSz="914400" rtl="0" eaLnBrk="1" fontAlgn="base" latinLnBrk="0" hangingPunct="1">
                        <a:lnSpc>
                          <a:spcPct val="100000"/>
                        </a:lnSpc>
                        <a:spcBef>
                          <a:spcPct val="20000"/>
                        </a:spcBef>
                        <a:spcAft>
                          <a:spcPct val="0"/>
                        </a:spcAft>
                        <a:buClr>
                          <a:schemeClr val="tx1"/>
                        </a:buClr>
                        <a:buSzTx/>
                        <a:buFontTx/>
                        <a:buNone/>
                        <a:tabLst/>
                      </a:pPr>
                      <a:endParaRPr kumimoji="0" lang="en-US" sz="20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lang="id-ID" sz="1800" b="1" kern="1200" dirty="0" smtClean="0">
                          <a:solidFill>
                            <a:schemeClr val="tx1"/>
                          </a:solidFill>
                          <a:latin typeface="+mn-lt"/>
                          <a:ea typeface="+mn-ea"/>
                          <a:cs typeface="+mn-cs"/>
                        </a:rPr>
                        <a:t>Penyusutan Aset Tetap</a:t>
                      </a:r>
                      <a:endParaRPr lang="id-ID" sz="1800" b="1"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kern="1200" baseline="0" dirty="0" smtClean="0">
                          <a:solidFill>
                            <a:schemeClr val="tx1"/>
                          </a:solidFill>
                          <a:latin typeface="+mn-lt"/>
                          <a:ea typeface="+mn-ea"/>
                          <a:cs typeface="+mn-cs"/>
                        </a:rPr>
                        <a:t>Aset yang digunakan pemerintah, kecuali beberapa aset tertentu seperti tanah,  mempunyai masa manfaat dan kapasitas yang terbatas. Seiring dengan penurunan kapasitas dan manfaat dari suatu aset </a:t>
                      </a:r>
                      <a:r>
                        <a:rPr kumimoji="0" lang="id-ID" sz="1800" b="0" i="0" u="none" strike="noStrike" cap="none" normalizeH="0" baseline="0" dirty="0" smtClean="0">
                          <a:ln>
                            <a:noFill/>
                          </a:ln>
                          <a:solidFill>
                            <a:schemeClr val="tx1"/>
                          </a:solidFill>
                          <a:effectLst/>
                          <a:latin typeface="Arial" charset="0"/>
                          <a:cs typeface="Arial" charset="0"/>
                        </a:rPr>
                        <a:t>(</a:t>
                      </a:r>
                      <a:r>
                        <a:rPr kumimoji="0" lang="en-US" sz="1800" b="0" i="0" u="none" strike="noStrike" cap="none" normalizeH="0" baseline="0" dirty="0" smtClean="0">
                          <a:ln>
                            <a:noFill/>
                          </a:ln>
                          <a:solidFill>
                            <a:schemeClr val="tx1"/>
                          </a:solidFill>
                          <a:effectLst/>
                          <a:latin typeface="Arial" charset="0"/>
                          <a:cs typeface="Arial" charset="0"/>
                        </a:rPr>
                        <a:t>Par </a:t>
                      </a:r>
                      <a:r>
                        <a:rPr kumimoji="0" lang="id-ID" sz="1800" b="0" i="0" u="none" strike="noStrike" cap="none" normalizeH="0" baseline="0" dirty="0" smtClean="0">
                          <a:ln>
                            <a:noFill/>
                          </a:ln>
                          <a:solidFill>
                            <a:schemeClr val="tx1"/>
                          </a:solidFill>
                          <a:effectLst/>
                          <a:latin typeface="Arial" charset="0"/>
                          <a:cs typeface="Arial" charset="0"/>
                        </a:rPr>
                        <a:t>16</a:t>
                      </a:r>
                      <a:r>
                        <a:rPr kumimoji="0" lang="en-US" sz="1800" b="0" i="0" u="none" strike="noStrike" cap="none" normalizeH="0" baseline="0" dirty="0" smtClean="0">
                          <a:ln>
                            <a:noFill/>
                          </a:ln>
                          <a:solidFill>
                            <a:schemeClr val="tx1"/>
                          </a:solidFill>
                          <a:effectLst/>
                          <a:latin typeface="Arial" charset="0"/>
                          <a:cs typeface="Arial" charset="0"/>
                        </a:rPr>
                        <a:t>)</a:t>
                      </a:r>
                      <a:endParaRPr kumimoji="0" lang="en-US" sz="2000" b="0" i="0" u="none" strike="noStrike" cap="none" normalizeH="0" baseline="0" dirty="0" smtClean="0">
                        <a:ln>
                          <a:noFill/>
                        </a:ln>
                        <a:solidFill>
                          <a:schemeClr val="tx1"/>
                        </a:solidFill>
                        <a:effectLst/>
                        <a:latin typeface="Arial" charset="0"/>
                        <a:cs typeface="Arial" charset="0"/>
                      </a:endParaRPr>
                    </a:p>
                    <a:p>
                      <a:pPr marL="533400" marR="0" lvl="0" indent="-533400" algn="l" defTabSz="914400" rtl="0" eaLnBrk="1" fontAlgn="base" latinLnBrk="0" hangingPunct="1">
                        <a:lnSpc>
                          <a:spcPct val="100000"/>
                        </a:lnSpc>
                        <a:spcBef>
                          <a:spcPct val="20000"/>
                        </a:spcBef>
                        <a:spcAft>
                          <a:spcPct val="0"/>
                        </a:spcAft>
                        <a:buClr>
                          <a:schemeClr val="tx1"/>
                        </a:buClr>
                        <a:buSzTx/>
                        <a:buFontTx/>
                        <a:buNone/>
                        <a:tabLst/>
                      </a:pPr>
                      <a:endParaRPr kumimoji="0" lang="id-ID" sz="2000" b="1" i="0" u="none" strike="noStrike" cap="none" normalizeH="0" baseline="0" dirty="0" smtClean="0">
                        <a:ln>
                          <a:noFill/>
                        </a:ln>
                        <a:solidFill>
                          <a:schemeClr val="tx1"/>
                        </a:solidFill>
                        <a:effectLst/>
                        <a:latin typeface="Arial" charset="0"/>
                        <a:cs typeface="Arial" charset="0"/>
                      </a:endParaRPr>
                    </a:p>
                    <a:p>
                      <a:pPr marL="533400" marR="0" lvl="0" indent="-533400" algn="ctr" defTabSz="914400" rtl="0" eaLnBrk="1" fontAlgn="base" latinLnBrk="0" hangingPunct="1">
                        <a:lnSpc>
                          <a:spcPct val="100000"/>
                        </a:lnSpc>
                        <a:spcBef>
                          <a:spcPct val="20000"/>
                        </a:spcBef>
                        <a:spcAft>
                          <a:spcPct val="0"/>
                        </a:spcAft>
                        <a:buClr>
                          <a:schemeClr val="tx1"/>
                        </a:buClr>
                        <a:buSzTx/>
                        <a:buFontTx/>
                        <a:buNone/>
                        <a:tabLst/>
                      </a:pPr>
                      <a:r>
                        <a:rPr kumimoji="0" lang="id-ID" sz="2000" b="1" i="0" u="none" strike="noStrike" cap="none" normalizeH="0" baseline="0" dirty="0" smtClean="0">
                          <a:ln>
                            <a:noFill/>
                          </a:ln>
                          <a:solidFill>
                            <a:schemeClr val="tx1"/>
                          </a:solidFill>
                          <a:effectLst/>
                          <a:latin typeface="Arial" charset="0"/>
                          <a:cs typeface="Arial" charset="0"/>
                        </a:rPr>
                        <a:t>Entitas Akuntansi dan Pelaporan</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cap="none" normalizeH="0" baseline="0" dirty="0" smtClean="0">
                          <a:ln>
                            <a:noFill/>
                          </a:ln>
                          <a:solidFill>
                            <a:schemeClr val="tx1"/>
                          </a:solidFill>
                          <a:effectLst/>
                          <a:latin typeface="Arial" charset="0"/>
                          <a:cs typeface="Arial" charset="0"/>
                        </a:rPr>
                        <a:t>Terdapat uraian mengenai Entitas Akuntansi disamping Entitas Pelaporan (Par 21)</a:t>
                      </a:r>
                      <a:endParaRPr kumimoji="0" lang="en-US" sz="16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cxnSp>
        <p:nvCxnSpPr>
          <p:cNvPr id="6" name="Straight Connector 5"/>
          <p:cNvCxnSpPr/>
          <p:nvPr/>
        </p:nvCxnSpPr>
        <p:spPr>
          <a:xfrm>
            <a:off x="228600" y="3733800"/>
            <a:ext cx="8686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30</a:t>
            </a:fld>
            <a:endParaRPr lang="en-US">
              <a:latin typeface="+mj-lt"/>
              <a:cs typeface="Arial" charset="0"/>
            </a:endParaRPr>
          </a:p>
        </p:txBody>
      </p:sp>
      <p:sp>
        <p:nvSpPr>
          <p:cNvPr id="75778" name="Rectangle 2"/>
          <p:cNvSpPr>
            <a:spLocks noGrp="1" noChangeArrowheads="1"/>
          </p:cNvSpPr>
          <p:nvPr>
            <p:ph type="title"/>
          </p:nvPr>
        </p:nvSpPr>
        <p:spPr>
          <a:xfrm>
            <a:off x="1219200" y="88900"/>
            <a:ext cx="7391400" cy="901700"/>
          </a:xfrm>
        </p:spPr>
        <p:txBody>
          <a:bodyPr/>
          <a:lstStyle/>
          <a:p>
            <a:pPr algn="ctr" eaLnBrk="1" hangingPunct="1">
              <a:defRPr/>
            </a:pPr>
            <a:r>
              <a:rPr lang="id-ID" sz="2800" dirty="0" smtClean="0"/>
              <a:t>2. LAPORAN REALISASI ANGGARAN BERBASIS KAS-PSAP 02</a:t>
            </a:r>
            <a:endParaRPr lang="en-US" sz="2800" dirty="0" smtClean="0"/>
          </a:p>
        </p:txBody>
      </p:sp>
      <p:graphicFrame>
        <p:nvGraphicFramePr>
          <p:cNvPr id="75843" name="Group 67"/>
          <p:cNvGraphicFramePr>
            <a:graphicFrameLocks noGrp="1"/>
          </p:cNvGraphicFramePr>
          <p:nvPr>
            <p:ph idx="1"/>
          </p:nvPr>
        </p:nvGraphicFramePr>
        <p:xfrm>
          <a:off x="152400" y="1066800"/>
          <a:ext cx="8763000" cy="5486400"/>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AKUNTANSI PENDAPATAN</a:t>
                      </a:r>
                      <a:endParaRPr kumimoji="0" lang="id-ID"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6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000" b="1"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id-ID" sz="1800" b="1" i="0" kern="1200" dirty="0" smtClean="0">
                          <a:solidFill>
                            <a:schemeClr val="tx1"/>
                          </a:solidFill>
                          <a:latin typeface="+mn-lt"/>
                          <a:ea typeface="+mn-ea"/>
                          <a:cs typeface="+mn-cs"/>
                        </a:rPr>
                        <a:t>Pengecualian asas bruto</a:t>
                      </a:r>
                      <a:r>
                        <a:rPr lang="id-ID" sz="1800" b="0" i="0" kern="1200" dirty="0" smtClean="0">
                          <a:solidFill>
                            <a:schemeClr val="tx1"/>
                          </a:solidFill>
                          <a:latin typeface="+mn-lt"/>
                          <a:ea typeface="+mn-ea"/>
                          <a:cs typeface="+mn-cs"/>
                        </a:rPr>
                        <a:t> –</a:t>
                      </a:r>
                      <a:r>
                        <a:rPr lang="id-ID" sz="1800" b="0" i="0" kern="1200" baseline="0" dirty="0" smtClean="0">
                          <a:solidFill>
                            <a:schemeClr val="tx1"/>
                          </a:solidFill>
                          <a:latin typeface="+mn-lt"/>
                          <a:ea typeface="+mn-ea"/>
                          <a:cs typeface="+mn-cs"/>
                        </a:rPr>
                        <a:t> Tidak ada pengecualian</a:t>
                      </a:r>
                      <a:r>
                        <a:rPr lang="id-ID" sz="1800" b="0" i="0" kern="1200" dirty="0" smtClean="0">
                          <a:solidFill>
                            <a:schemeClr val="tx1"/>
                          </a:solidFill>
                          <a:latin typeface="+mn-lt"/>
                          <a:ea typeface="+mn-ea"/>
                          <a:cs typeface="+mn-cs"/>
                        </a:rPr>
                        <a:t>.</a:t>
                      </a:r>
                    </a:p>
                    <a:p>
                      <a:pPr marL="177800" marR="0" indent="-177800" algn="l" defTabSz="914400" rtl="0" eaLnBrk="1" fontAlgn="auto" latinLnBrk="0" hangingPunct="1">
                        <a:lnSpc>
                          <a:spcPct val="100000"/>
                        </a:lnSpc>
                        <a:spcBef>
                          <a:spcPts val="0"/>
                        </a:spcBef>
                        <a:spcAft>
                          <a:spcPts val="0"/>
                        </a:spcAft>
                        <a:buClrTx/>
                        <a:buSzTx/>
                        <a:buFont typeface="Arial" pitchFamily="34" charset="0"/>
                        <a:buNone/>
                        <a:tabLst/>
                        <a:defRPr/>
                      </a:pPr>
                      <a:endParaRPr lang="id-ID" sz="1800" b="0" i="0" kern="1200" dirty="0" smtClean="0">
                        <a:solidFill>
                          <a:schemeClr val="tx1"/>
                        </a:solidFill>
                        <a:latin typeface="+mn-lt"/>
                        <a:ea typeface="+mn-ea"/>
                        <a:cs typeface="+mn-cs"/>
                      </a:endParaRPr>
                    </a:p>
                    <a:p>
                      <a:pPr marL="177800" marR="0" indent="-177800" algn="l" defTabSz="914400" rtl="0" eaLnBrk="1" fontAlgn="auto" latinLnBrk="0" hangingPunct="1">
                        <a:lnSpc>
                          <a:spcPct val="100000"/>
                        </a:lnSpc>
                        <a:spcBef>
                          <a:spcPts val="0"/>
                        </a:spcBef>
                        <a:spcAft>
                          <a:spcPts val="0"/>
                        </a:spcAft>
                        <a:buClrTx/>
                        <a:buSzTx/>
                        <a:buFont typeface="Arial" pitchFamily="34" charset="0"/>
                        <a:buNone/>
                        <a:tabLst/>
                        <a:defRPr/>
                      </a:pPr>
                      <a:endParaRPr lang="id-ID" sz="1800" b="0" i="0" kern="1200" dirty="0" smtClean="0">
                        <a:solidFill>
                          <a:schemeClr val="tx1"/>
                        </a:solidFill>
                        <a:latin typeface="+mn-lt"/>
                        <a:ea typeface="+mn-ea"/>
                        <a:cs typeface="+mn-cs"/>
                      </a:endParaRPr>
                    </a:p>
                    <a:p>
                      <a:pPr marL="177800" marR="0" indent="-177800" algn="ctr" defTabSz="914400" rtl="0" eaLnBrk="1" fontAlgn="auto" latinLnBrk="0" hangingPunct="1">
                        <a:lnSpc>
                          <a:spcPct val="100000"/>
                        </a:lnSpc>
                        <a:spcBef>
                          <a:spcPts val="0"/>
                        </a:spcBef>
                        <a:spcAft>
                          <a:spcPts val="0"/>
                        </a:spcAft>
                        <a:buClrTx/>
                        <a:buSzTx/>
                        <a:buFont typeface="Arial" pitchFamily="34" charset="0"/>
                        <a:buNone/>
                        <a:tabLst/>
                        <a:defRPr/>
                      </a:pPr>
                      <a:endParaRPr lang="id-ID" sz="1800" b="1" i="0" kern="1200" dirty="0" smtClean="0">
                        <a:solidFill>
                          <a:schemeClr val="tx1"/>
                        </a:solidFill>
                        <a:latin typeface="+mn-lt"/>
                        <a:ea typeface="+mn-ea"/>
                        <a:cs typeface="+mn-cs"/>
                      </a:endParaRPr>
                    </a:p>
                    <a:p>
                      <a:pPr marL="177800" marR="0" indent="-177800" algn="ctr" defTabSz="914400" rtl="0" eaLnBrk="1" fontAlgn="auto" latinLnBrk="0" hangingPunct="1">
                        <a:lnSpc>
                          <a:spcPct val="100000"/>
                        </a:lnSpc>
                        <a:spcBef>
                          <a:spcPts val="0"/>
                        </a:spcBef>
                        <a:spcAft>
                          <a:spcPts val="0"/>
                        </a:spcAft>
                        <a:buClrTx/>
                        <a:buSzTx/>
                        <a:buFont typeface="Arial" pitchFamily="34" charset="0"/>
                        <a:buNone/>
                        <a:tabLst/>
                        <a:defRPr/>
                      </a:pPr>
                      <a:endParaRPr lang="id-ID" sz="1800" b="1" i="0" kern="1200" dirty="0" smtClean="0">
                        <a:solidFill>
                          <a:schemeClr val="tx1"/>
                        </a:solidFill>
                        <a:latin typeface="+mn-lt"/>
                        <a:ea typeface="+mn-ea"/>
                        <a:cs typeface="+mn-cs"/>
                      </a:endParaRPr>
                    </a:p>
                    <a:p>
                      <a:pPr marL="177800" marR="0" indent="-177800" algn="ctr" defTabSz="914400" rtl="0" eaLnBrk="1" fontAlgn="auto" latinLnBrk="0" hangingPunct="1">
                        <a:lnSpc>
                          <a:spcPct val="100000"/>
                        </a:lnSpc>
                        <a:spcBef>
                          <a:spcPts val="0"/>
                        </a:spcBef>
                        <a:spcAft>
                          <a:spcPts val="0"/>
                        </a:spcAft>
                        <a:buClrTx/>
                        <a:buSzTx/>
                        <a:buFont typeface="Arial" pitchFamily="34" charset="0"/>
                        <a:buNone/>
                        <a:tabLst/>
                        <a:defRPr/>
                      </a:pPr>
                      <a:endParaRPr lang="id-ID" sz="1800" b="1" i="0" kern="1200" dirty="0" smtClean="0">
                        <a:solidFill>
                          <a:schemeClr val="tx1"/>
                        </a:solidFill>
                        <a:latin typeface="+mn-lt"/>
                        <a:ea typeface="+mn-ea"/>
                        <a:cs typeface="+mn-cs"/>
                      </a:endParaRPr>
                    </a:p>
                    <a:p>
                      <a:pPr marL="177800" marR="0" indent="-177800" algn="ctr" defTabSz="914400" rtl="0" eaLnBrk="1" fontAlgn="auto" latinLnBrk="0" hangingPunct="1">
                        <a:lnSpc>
                          <a:spcPct val="100000"/>
                        </a:lnSpc>
                        <a:spcBef>
                          <a:spcPts val="0"/>
                        </a:spcBef>
                        <a:spcAft>
                          <a:spcPts val="0"/>
                        </a:spcAft>
                        <a:buClrTx/>
                        <a:buSzTx/>
                        <a:buFont typeface="Arial" pitchFamily="34" charset="0"/>
                        <a:buNone/>
                        <a:tabLst/>
                        <a:defRPr/>
                      </a:pPr>
                      <a:endParaRPr lang="id-ID" sz="1800" b="1" i="0" kern="1200" dirty="0" smtClean="0">
                        <a:solidFill>
                          <a:schemeClr val="tx1"/>
                        </a:solidFill>
                        <a:latin typeface="+mn-lt"/>
                        <a:ea typeface="+mn-ea"/>
                        <a:cs typeface="+mn-cs"/>
                      </a:endParaRPr>
                    </a:p>
                    <a:p>
                      <a:pPr marL="177800" marR="0" lvl="0" indent="-177800" algn="ctr" defTabSz="914400" rtl="0" eaLnBrk="1" fontAlgn="auto" latinLnBrk="0" hangingPunct="1">
                        <a:lnSpc>
                          <a:spcPct val="100000"/>
                        </a:lnSpc>
                        <a:spcBef>
                          <a:spcPts val="0"/>
                        </a:spcBef>
                        <a:spcAft>
                          <a:spcPts val="0"/>
                        </a:spcAft>
                        <a:buClrTx/>
                        <a:buSzTx/>
                        <a:buFont typeface="Arial" pitchFamily="34" charset="0"/>
                        <a:buNone/>
                        <a:tabLst/>
                        <a:defRPr/>
                      </a:pPr>
                      <a:endParaRPr kumimoji="0" lang="id-ID" sz="1800" b="1" i="0" u="none" strike="noStrike" cap="none" normalizeH="0" baseline="0" dirty="0" smtClean="0">
                        <a:ln>
                          <a:noFill/>
                        </a:ln>
                        <a:solidFill>
                          <a:schemeClr val="tx1"/>
                        </a:solidFill>
                        <a:effectLst/>
                        <a:latin typeface="Arial" charset="0"/>
                        <a:cs typeface="Arial" charset="0"/>
                      </a:endParaRPr>
                    </a:p>
                    <a:p>
                      <a:pPr marL="177800" marR="0" lvl="0" indent="-1778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id-ID" sz="1800" b="1" i="0" u="none" strike="noStrike" cap="none" normalizeH="0" baseline="0" dirty="0" smtClean="0">
                          <a:ln>
                            <a:noFill/>
                          </a:ln>
                          <a:solidFill>
                            <a:schemeClr val="tx1"/>
                          </a:solidFill>
                          <a:effectLst/>
                          <a:latin typeface="Arial" charset="0"/>
                          <a:cs typeface="Arial" charset="0"/>
                        </a:rPr>
                        <a:t>AKUNTANSI SILPA/SIKPA</a:t>
                      </a:r>
                      <a:endParaRPr kumimoji="0" lang="id-ID" sz="1800" b="0" i="0" u="none" strike="noStrike" cap="none" normalizeH="0" baseline="0" dirty="0" smtClean="0">
                        <a:ln>
                          <a:noFill/>
                        </a:ln>
                        <a:solidFill>
                          <a:schemeClr val="tx1"/>
                        </a:solidFill>
                        <a:effectLst/>
                        <a:latin typeface="Arial" charset="0"/>
                        <a:cs typeface="Arial" charset="0"/>
                      </a:endParaRP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id-ID" sz="1800" b="0" kern="1200" dirty="0" smtClean="0">
                          <a:solidFill>
                            <a:schemeClr val="tx1"/>
                          </a:solidFill>
                          <a:latin typeface="+mn-lt"/>
                          <a:ea typeface="+mn-ea"/>
                          <a:cs typeface="+mn-cs"/>
                        </a:rPr>
                        <a:t>SILPA/SIKPA pada akhir periode pelaporan dipindahkan ke Neraca</a:t>
                      </a:r>
                      <a:r>
                        <a:rPr lang="id-ID" sz="1800" b="0" kern="1200" baseline="0" dirty="0" smtClean="0">
                          <a:solidFill>
                            <a:schemeClr val="tx1"/>
                          </a:solidFill>
                          <a:latin typeface="+mn-lt"/>
                          <a:ea typeface="+mn-ea"/>
                          <a:cs typeface="+mn-cs"/>
                        </a:rPr>
                        <a:t> – Ekuitas Dana Lancar</a:t>
                      </a:r>
                      <a:endParaRPr lang="id-ID" sz="1800" b="0" i="0"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AKUNTANSI PENDAPATAN-LRA</a:t>
                      </a:r>
                      <a:endParaRPr kumimoji="0" lang="id-ID" sz="1800" b="0" i="0" u="none" strike="noStrike" cap="none" normalizeH="0" baseline="0" dirty="0" smtClean="0">
                        <a:ln>
                          <a:noFill/>
                        </a:ln>
                        <a:solidFill>
                          <a:schemeClr val="tx1"/>
                        </a:solidFill>
                        <a:effectLst/>
                        <a:latin typeface="Arial" charset="0"/>
                        <a:cs typeface="Arial" charset="0"/>
                      </a:endParaRPr>
                    </a:p>
                    <a:p>
                      <a:endParaRPr lang="id-ID" sz="1800" b="0" i="0" kern="1200" dirty="0" smtClean="0">
                        <a:solidFill>
                          <a:schemeClr val="tx1"/>
                        </a:solidFill>
                        <a:latin typeface="+mn-lt"/>
                        <a:ea typeface="+mn-ea"/>
                        <a:cs typeface="+mn-cs"/>
                      </a:endParaRPr>
                    </a:p>
                    <a:p>
                      <a:r>
                        <a:rPr lang="id-ID" sz="1800" b="1" i="0" kern="1200" dirty="0" smtClean="0">
                          <a:solidFill>
                            <a:schemeClr val="tx1"/>
                          </a:solidFill>
                          <a:latin typeface="+mn-lt"/>
                          <a:ea typeface="+mn-ea"/>
                          <a:cs typeface="+mn-cs"/>
                        </a:rPr>
                        <a:t>Pengecualian asas bruto</a:t>
                      </a:r>
                      <a:r>
                        <a:rPr lang="id-ID" sz="1800" b="0" i="0" kern="1200" dirty="0" smtClean="0">
                          <a:solidFill>
                            <a:schemeClr val="tx1"/>
                          </a:solidFill>
                          <a:latin typeface="+mn-lt"/>
                          <a:ea typeface="+mn-ea"/>
                          <a:cs typeface="+mn-cs"/>
                        </a:rPr>
                        <a:t> - </a:t>
                      </a:r>
                      <a:r>
                        <a:rPr lang="id-ID" sz="1800" kern="1200" dirty="0" smtClean="0">
                          <a:solidFill>
                            <a:schemeClr val="tx1"/>
                          </a:solidFill>
                          <a:latin typeface="+mn-lt"/>
                          <a:ea typeface="+mn-ea"/>
                          <a:cs typeface="+mn-cs"/>
                        </a:rPr>
                        <a:t>Dalam hal besaran pengurang terhadap pendapatan-LRA bruto (biaya) bersifat variabel terhadap pendapatan dimaksud dan tidak dapat dianggarkan terlebih dahulu dikarenakan proses belum selesai, maka asas bruto dapat dikecualikan. (Par 25)</a:t>
                      </a:r>
                      <a:r>
                        <a:rPr lang="id-ID" sz="1800" b="0" i="0" kern="1200" dirty="0" smtClean="0">
                          <a:solidFill>
                            <a:schemeClr val="tx1"/>
                          </a:solidFill>
                          <a:latin typeface="+mn-lt"/>
                          <a:ea typeface="+mn-ea"/>
                          <a:cs typeface="+mn-cs"/>
                        </a:rPr>
                        <a:t> </a:t>
                      </a:r>
                      <a:endParaRPr lang="id-ID" sz="1800" b="0" kern="1200" dirty="0" smtClean="0">
                        <a:solidFill>
                          <a:schemeClr val="tx1"/>
                        </a:solidFill>
                        <a:latin typeface="+mn-lt"/>
                        <a:ea typeface="+mn-ea"/>
                        <a:cs typeface="+mn-cs"/>
                      </a:endParaRPr>
                    </a:p>
                    <a:p>
                      <a:pPr marL="177800" marR="0" lvl="0" indent="-177800" algn="l" defTabSz="914400" rtl="0" eaLnBrk="1" fontAlgn="auto" latinLnBrk="0" hangingPunct="1">
                        <a:lnSpc>
                          <a:spcPct val="100000"/>
                        </a:lnSpc>
                        <a:spcBef>
                          <a:spcPts val="0"/>
                        </a:spcBef>
                        <a:spcAft>
                          <a:spcPts val="0"/>
                        </a:spcAft>
                        <a:buClrTx/>
                        <a:buSzTx/>
                        <a:buFont typeface="Arial" pitchFamily="34" charset="0"/>
                        <a:buNone/>
                        <a:tabLst/>
                        <a:defRPr/>
                      </a:pPr>
                      <a:endParaRPr kumimoji="0" lang="id-ID" sz="1800" b="1" i="0" u="none" strike="noStrike" cap="none" normalizeH="0" baseline="0" dirty="0" smtClean="0">
                        <a:ln>
                          <a:noFill/>
                        </a:ln>
                        <a:solidFill>
                          <a:schemeClr val="tx1"/>
                        </a:solidFill>
                        <a:effectLst/>
                        <a:latin typeface="Arial" charset="0"/>
                        <a:cs typeface="Arial" charset="0"/>
                      </a:endParaRPr>
                    </a:p>
                    <a:p>
                      <a:pPr marL="177800" marR="0" lvl="0" indent="-177800" algn="ctr" defTabSz="914400" rtl="0" eaLnBrk="1" fontAlgn="auto" latinLnBrk="0" hangingPunct="1">
                        <a:lnSpc>
                          <a:spcPct val="100000"/>
                        </a:lnSpc>
                        <a:spcBef>
                          <a:spcPts val="0"/>
                        </a:spcBef>
                        <a:spcAft>
                          <a:spcPts val="0"/>
                        </a:spcAft>
                        <a:buClrTx/>
                        <a:buSzTx/>
                        <a:buFont typeface="Arial" pitchFamily="34" charset="0"/>
                        <a:buNone/>
                        <a:tabLst/>
                        <a:defRPr/>
                      </a:pPr>
                      <a:r>
                        <a:rPr kumimoji="0" lang="id-ID" sz="1800" b="1" i="0" u="none" strike="noStrike" cap="none" normalizeH="0" baseline="0" dirty="0" smtClean="0">
                          <a:ln>
                            <a:noFill/>
                          </a:ln>
                          <a:solidFill>
                            <a:schemeClr val="tx1"/>
                          </a:solidFill>
                          <a:effectLst/>
                          <a:latin typeface="Arial" charset="0"/>
                          <a:cs typeface="Arial" charset="0"/>
                        </a:rPr>
                        <a:t>AKUNTANSI SILPA/SIKPA</a:t>
                      </a:r>
                      <a:endParaRPr kumimoji="0" lang="id-ID" sz="1800" b="0" i="0" u="none" strike="noStrike" cap="none" normalizeH="0" baseline="0" dirty="0" smtClean="0">
                        <a:ln>
                          <a:noFill/>
                        </a:ln>
                        <a:solidFill>
                          <a:schemeClr val="tx1"/>
                        </a:solidFill>
                        <a:effectLst/>
                        <a:latin typeface="Arial" charset="0"/>
                        <a:cs typeface="Arial" charset="0"/>
                      </a:endParaRPr>
                    </a:p>
                    <a:p>
                      <a:pPr marL="0" indent="0">
                        <a:buFont typeface="Arial" pitchFamily="34" charset="0"/>
                        <a:buNone/>
                      </a:pPr>
                      <a:r>
                        <a:rPr lang="id-ID" sz="1800" b="0" kern="1200" dirty="0" smtClean="0">
                          <a:solidFill>
                            <a:schemeClr val="tx1"/>
                          </a:solidFill>
                          <a:latin typeface="+mn-lt"/>
                          <a:ea typeface="+mn-ea"/>
                          <a:cs typeface="+mn-cs"/>
                        </a:rPr>
                        <a:t>SILPA/SIKPA pada akhir periode pelaporan dipindahkan ke Laporan Perubahan SAL. (Par</a:t>
                      </a:r>
                      <a:r>
                        <a:rPr lang="id-ID" sz="1800" b="0" kern="1200" baseline="0" dirty="0" smtClean="0">
                          <a:solidFill>
                            <a:schemeClr val="tx1"/>
                          </a:solidFill>
                          <a:latin typeface="+mn-lt"/>
                          <a:ea typeface="+mn-ea"/>
                          <a:cs typeface="+mn-cs"/>
                        </a:rPr>
                        <a:t> 62)</a:t>
                      </a:r>
                      <a:endParaRPr lang="id-ID" sz="1800" b="0" i="0" kern="1200" dirty="0" smtClean="0">
                        <a:solidFill>
                          <a:schemeClr val="tx1"/>
                        </a:solidFill>
                        <a:latin typeface="+mn-lt"/>
                        <a:ea typeface="+mn-ea"/>
                        <a:cs typeface="+mn-cs"/>
                      </a:endParaRPr>
                    </a:p>
                    <a:p>
                      <a:pPr marL="177800" indent="-177800">
                        <a:buFont typeface="Arial" pitchFamily="34" charset="0"/>
                        <a:buNone/>
                      </a:pPr>
                      <a:endParaRPr lang="id-ID" sz="1800" b="0" i="0"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cxnSp>
        <p:nvCxnSpPr>
          <p:cNvPr id="5" name="Straight Connector 4"/>
          <p:cNvCxnSpPr/>
          <p:nvPr/>
        </p:nvCxnSpPr>
        <p:spPr>
          <a:xfrm>
            <a:off x="152400" y="4343400"/>
            <a:ext cx="8763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31</a:t>
            </a:fld>
            <a:endParaRPr lang="en-US">
              <a:latin typeface="+mj-lt"/>
              <a:cs typeface="Arial" charset="0"/>
            </a:endParaRPr>
          </a:p>
        </p:txBody>
      </p:sp>
      <p:sp>
        <p:nvSpPr>
          <p:cNvPr id="75778" name="Rectangle 2"/>
          <p:cNvSpPr>
            <a:spLocks noGrp="1" noChangeArrowheads="1"/>
          </p:cNvSpPr>
          <p:nvPr>
            <p:ph type="title"/>
          </p:nvPr>
        </p:nvSpPr>
        <p:spPr>
          <a:xfrm>
            <a:off x="1219200" y="88900"/>
            <a:ext cx="7391400" cy="901700"/>
          </a:xfrm>
        </p:spPr>
        <p:txBody>
          <a:bodyPr/>
          <a:lstStyle/>
          <a:p>
            <a:pPr algn="ctr" eaLnBrk="1" hangingPunct="1">
              <a:defRPr/>
            </a:pPr>
            <a:r>
              <a:rPr lang="id-ID" sz="2800" dirty="0" smtClean="0"/>
              <a:t>2. LAPORAN REALISASI ANGGARAN BERBASIS KAS-PSAP 02</a:t>
            </a:r>
            <a:endParaRPr lang="en-US" sz="2800" dirty="0" smtClean="0"/>
          </a:p>
        </p:txBody>
      </p:sp>
      <p:graphicFrame>
        <p:nvGraphicFramePr>
          <p:cNvPr id="75843" name="Group 67"/>
          <p:cNvGraphicFramePr>
            <a:graphicFrameLocks noGrp="1"/>
          </p:cNvGraphicFramePr>
          <p:nvPr>
            <p:ph idx="1"/>
          </p:nvPr>
        </p:nvGraphicFramePr>
        <p:xfrm>
          <a:off x="152400" y="1066800"/>
          <a:ext cx="8763000" cy="5486400"/>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TRANSAKSI DALAM MATA UANG ASING</a:t>
                      </a:r>
                      <a:endParaRPr kumimoji="0" lang="id-ID"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6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000" b="1"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id-ID" sz="1800" b="0" i="0" kern="1200" dirty="0" smtClean="0">
                          <a:solidFill>
                            <a:schemeClr val="tx1"/>
                          </a:solidFill>
                          <a:latin typeface="+mn-lt"/>
                          <a:ea typeface="+mn-ea"/>
                          <a:cs typeface="+mn-cs"/>
                        </a:rPr>
                        <a:t>Penjabaran</a:t>
                      </a:r>
                      <a:r>
                        <a:rPr lang="id-ID" sz="1800" b="0" i="0" kern="1200" baseline="0" dirty="0" smtClean="0">
                          <a:solidFill>
                            <a:schemeClr val="tx1"/>
                          </a:solidFill>
                          <a:latin typeface="+mn-lt"/>
                          <a:ea typeface="+mn-ea"/>
                          <a:cs typeface="+mn-cs"/>
                        </a:rPr>
                        <a:t> mata uang asing ke dalam mata uang rupiah menggunakan </a:t>
                      </a:r>
                      <a:r>
                        <a:rPr lang="id-ID" sz="1800" b="1" i="0" kern="1200" baseline="0" dirty="0" smtClean="0">
                          <a:solidFill>
                            <a:schemeClr val="tx1"/>
                          </a:solidFill>
                          <a:latin typeface="+mn-lt"/>
                          <a:ea typeface="+mn-ea"/>
                          <a:cs typeface="+mn-cs"/>
                        </a:rPr>
                        <a:t>kurs tengah bank</a:t>
                      </a:r>
                      <a:r>
                        <a:rPr lang="id-ID" sz="1800" b="0" i="0" kern="1200" baseline="0" dirty="0" smtClean="0">
                          <a:solidFill>
                            <a:schemeClr val="tx1"/>
                          </a:solidFill>
                          <a:latin typeface="+mn-lt"/>
                          <a:ea typeface="+mn-ea"/>
                          <a:cs typeface="+mn-cs"/>
                        </a:rPr>
                        <a:t> sentral pada </a:t>
                      </a:r>
                      <a:r>
                        <a:rPr lang="id-ID" sz="1800" b="1" i="0" kern="1200" baseline="0" dirty="0" smtClean="0">
                          <a:solidFill>
                            <a:schemeClr val="tx1"/>
                          </a:solidFill>
                          <a:latin typeface="+mn-lt"/>
                          <a:ea typeface="+mn-ea"/>
                          <a:cs typeface="+mn-cs"/>
                        </a:rPr>
                        <a:t>tanggal transaksi </a:t>
                      </a:r>
                      <a:r>
                        <a:rPr lang="id-ID" sz="1800" b="0" i="0" kern="1200" baseline="0" dirty="0" smtClean="0">
                          <a:solidFill>
                            <a:schemeClr val="tx1"/>
                          </a:solidFill>
                          <a:latin typeface="+mn-lt"/>
                          <a:ea typeface="+mn-ea"/>
                          <a:cs typeface="+mn-cs"/>
                        </a:rPr>
                        <a:t>(Par 62)</a:t>
                      </a:r>
                      <a:endParaRPr lang="id-ID" sz="1800" b="0" i="0" kern="1200" dirty="0" smtClean="0">
                        <a:solidFill>
                          <a:schemeClr val="tx1"/>
                        </a:solidFill>
                        <a:latin typeface="+mn-lt"/>
                        <a:ea typeface="+mn-ea"/>
                        <a:cs typeface="+mn-cs"/>
                      </a:endParaRPr>
                    </a:p>
                    <a:p>
                      <a:pPr marL="177800" marR="0" indent="-177800" algn="l" defTabSz="914400" rtl="0" eaLnBrk="1" fontAlgn="auto" latinLnBrk="0" hangingPunct="1">
                        <a:lnSpc>
                          <a:spcPct val="100000"/>
                        </a:lnSpc>
                        <a:spcBef>
                          <a:spcPts val="0"/>
                        </a:spcBef>
                        <a:spcAft>
                          <a:spcPts val="0"/>
                        </a:spcAft>
                        <a:buClrTx/>
                        <a:buSzTx/>
                        <a:buFont typeface="Arial" pitchFamily="34" charset="0"/>
                        <a:buNone/>
                        <a:tabLst/>
                        <a:defRPr/>
                      </a:pPr>
                      <a:endParaRPr lang="id-ID" sz="1800" b="0" i="0" kern="1200" dirty="0" smtClean="0">
                        <a:solidFill>
                          <a:schemeClr val="tx1"/>
                        </a:solidFill>
                        <a:latin typeface="+mn-lt"/>
                        <a:ea typeface="+mn-ea"/>
                        <a:cs typeface="+mn-cs"/>
                      </a:endParaRPr>
                    </a:p>
                    <a:p>
                      <a:pPr marL="177800" marR="0" indent="-177800" algn="l" defTabSz="914400" rtl="0" eaLnBrk="1" fontAlgn="auto" latinLnBrk="0" hangingPunct="1">
                        <a:lnSpc>
                          <a:spcPct val="100000"/>
                        </a:lnSpc>
                        <a:spcBef>
                          <a:spcPts val="0"/>
                        </a:spcBef>
                        <a:spcAft>
                          <a:spcPts val="0"/>
                        </a:spcAft>
                        <a:buClrTx/>
                        <a:buSzTx/>
                        <a:buFont typeface="Arial" pitchFamily="34" charset="0"/>
                        <a:buNone/>
                        <a:tabLst/>
                        <a:defRPr/>
                      </a:pPr>
                      <a:endParaRPr lang="id-ID" sz="1800" b="0" i="0"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TRANSAKSI DALAM MATA UANG ASING</a:t>
                      </a:r>
                      <a:endParaRPr kumimoji="0" lang="id-ID" sz="1800" b="0" i="0" u="none" strike="noStrike" cap="none" normalizeH="0" baseline="0" dirty="0" smtClean="0">
                        <a:ln>
                          <a:noFill/>
                        </a:ln>
                        <a:solidFill>
                          <a:schemeClr val="tx1"/>
                        </a:solidFill>
                        <a:effectLst/>
                        <a:latin typeface="Arial" charset="0"/>
                        <a:cs typeface="Arial" charset="0"/>
                      </a:endParaRPr>
                    </a:p>
                    <a:p>
                      <a:endParaRPr lang="id-ID" sz="1800" b="0" i="0" kern="1200" dirty="0" smtClean="0">
                        <a:solidFill>
                          <a:schemeClr val="tx1"/>
                        </a:solidFill>
                        <a:latin typeface="+mn-lt"/>
                        <a:ea typeface="+mn-ea"/>
                        <a:cs typeface="+mn-cs"/>
                      </a:endParaRPr>
                    </a:p>
                    <a:p>
                      <a:r>
                        <a:rPr lang="id-ID" sz="1800" b="0" i="0" kern="1200" dirty="0" smtClean="0">
                          <a:solidFill>
                            <a:schemeClr val="tx1"/>
                          </a:solidFill>
                          <a:latin typeface="+mn-lt"/>
                          <a:ea typeface="+mn-ea"/>
                          <a:cs typeface="+mn-cs"/>
                        </a:rPr>
                        <a:t>Penjabaran</a:t>
                      </a:r>
                      <a:r>
                        <a:rPr lang="id-ID" sz="1800" b="0" i="0" kern="1200" baseline="0" dirty="0" smtClean="0">
                          <a:solidFill>
                            <a:schemeClr val="tx1"/>
                          </a:solidFill>
                          <a:latin typeface="+mn-lt"/>
                          <a:ea typeface="+mn-ea"/>
                          <a:cs typeface="+mn-cs"/>
                        </a:rPr>
                        <a:t> mata uang asing ke dalam mata uang rupiah, tergantung pada kondisi berikut:</a:t>
                      </a:r>
                    </a:p>
                    <a:p>
                      <a:pPr marL="342900" indent="-342900">
                        <a:buAutoNum type="alphaLcParenR"/>
                      </a:pPr>
                      <a:r>
                        <a:rPr lang="id-ID" sz="1800" kern="1200" dirty="0" smtClean="0">
                          <a:solidFill>
                            <a:schemeClr val="tx1"/>
                          </a:solidFill>
                          <a:latin typeface="+mn-lt"/>
                          <a:ea typeface="+mn-ea"/>
                          <a:cs typeface="+mn-cs"/>
                        </a:rPr>
                        <a:t>Dalam hal tersedia dana dalam mata uang asing yang sama dengan yang digunakan dalam transaksi, maka penjabaran ke dalam mata uang rupiah berdasarkan </a:t>
                      </a:r>
                      <a:r>
                        <a:rPr lang="id-ID" sz="1800" b="1" kern="1200" dirty="0" smtClean="0">
                          <a:solidFill>
                            <a:schemeClr val="tx1"/>
                          </a:solidFill>
                          <a:latin typeface="+mn-lt"/>
                          <a:ea typeface="+mn-ea"/>
                          <a:cs typeface="+mn-cs"/>
                        </a:rPr>
                        <a:t>kurs tengah bank sentral</a:t>
                      </a:r>
                      <a:r>
                        <a:rPr lang="id-ID" sz="1800" kern="1200" dirty="0" smtClean="0">
                          <a:solidFill>
                            <a:schemeClr val="tx1"/>
                          </a:solidFill>
                          <a:latin typeface="+mn-lt"/>
                          <a:ea typeface="+mn-ea"/>
                          <a:cs typeface="+mn-cs"/>
                        </a:rPr>
                        <a:t> pada </a:t>
                      </a:r>
                      <a:r>
                        <a:rPr lang="id-ID" sz="1800" b="1" kern="1200" dirty="0" smtClean="0">
                          <a:solidFill>
                            <a:schemeClr val="tx1"/>
                          </a:solidFill>
                          <a:latin typeface="+mn-lt"/>
                          <a:ea typeface="+mn-ea"/>
                          <a:cs typeface="+mn-cs"/>
                        </a:rPr>
                        <a:t>tanggal transaksi</a:t>
                      </a:r>
                      <a:r>
                        <a:rPr lang="id-ID" sz="1800" kern="1200" dirty="0" smtClean="0">
                          <a:solidFill>
                            <a:schemeClr val="tx1"/>
                          </a:solidFill>
                          <a:latin typeface="+mn-lt"/>
                          <a:ea typeface="+mn-ea"/>
                          <a:cs typeface="+mn-cs"/>
                        </a:rPr>
                        <a:t>. (Par 64)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32</a:t>
            </a:fld>
            <a:endParaRPr lang="en-US">
              <a:latin typeface="+mj-lt"/>
              <a:cs typeface="Arial" charset="0"/>
            </a:endParaRPr>
          </a:p>
        </p:txBody>
      </p:sp>
      <p:sp>
        <p:nvSpPr>
          <p:cNvPr id="75778" name="Rectangle 2"/>
          <p:cNvSpPr>
            <a:spLocks noGrp="1" noChangeArrowheads="1"/>
          </p:cNvSpPr>
          <p:nvPr>
            <p:ph type="title"/>
          </p:nvPr>
        </p:nvSpPr>
        <p:spPr>
          <a:xfrm>
            <a:off x="1219200" y="88900"/>
            <a:ext cx="7391400" cy="901700"/>
          </a:xfrm>
        </p:spPr>
        <p:txBody>
          <a:bodyPr/>
          <a:lstStyle/>
          <a:p>
            <a:pPr algn="ctr" eaLnBrk="1" hangingPunct="1">
              <a:defRPr/>
            </a:pPr>
            <a:r>
              <a:rPr lang="id-ID" sz="2800" dirty="0" smtClean="0"/>
              <a:t>2. LAPORAN REALISASI ANGGARAN BERBASIS KAS-PSAP 02</a:t>
            </a:r>
            <a:endParaRPr lang="en-US" sz="2800" dirty="0" smtClean="0"/>
          </a:p>
        </p:txBody>
      </p:sp>
      <p:graphicFrame>
        <p:nvGraphicFramePr>
          <p:cNvPr id="75843" name="Group 67"/>
          <p:cNvGraphicFramePr>
            <a:graphicFrameLocks noGrp="1"/>
          </p:cNvGraphicFramePr>
          <p:nvPr>
            <p:ph idx="1"/>
          </p:nvPr>
        </p:nvGraphicFramePr>
        <p:xfrm>
          <a:off x="152400" y="1066800"/>
          <a:ext cx="8763000" cy="5486400"/>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TRANSAKSI DALAM MATA UANG ASING </a:t>
                      </a:r>
                      <a:r>
                        <a:rPr kumimoji="0" lang="id-ID" sz="1600" b="0" i="0" u="none" strike="noStrike" cap="none" normalizeH="0" baseline="0" dirty="0" smtClean="0">
                          <a:ln>
                            <a:noFill/>
                          </a:ln>
                          <a:solidFill>
                            <a:schemeClr val="tx1"/>
                          </a:solidFill>
                          <a:effectLst/>
                          <a:latin typeface="Arial" charset="0"/>
                          <a:cs typeface="Arial" charset="0"/>
                        </a:rPr>
                        <a:t>(Lanjutan)</a:t>
                      </a:r>
                      <a:endParaRPr kumimoji="0" lang="id-ID"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6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000" b="1" kern="1200" dirty="0" smtClean="0">
                        <a:solidFill>
                          <a:schemeClr val="tx1"/>
                        </a:solidFill>
                        <a:latin typeface="+mn-lt"/>
                        <a:ea typeface="+mn-ea"/>
                        <a:cs typeface="+mn-cs"/>
                      </a:endParaRPr>
                    </a:p>
                    <a:p>
                      <a:pPr marL="177800" marR="0" indent="-177800" algn="l" defTabSz="914400" rtl="0" eaLnBrk="1" fontAlgn="auto" latinLnBrk="0" hangingPunct="1">
                        <a:lnSpc>
                          <a:spcPct val="100000"/>
                        </a:lnSpc>
                        <a:spcBef>
                          <a:spcPts val="0"/>
                        </a:spcBef>
                        <a:spcAft>
                          <a:spcPts val="0"/>
                        </a:spcAft>
                        <a:buClrTx/>
                        <a:buSzTx/>
                        <a:buFont typeface="Arial" pitchFamily="34" charset="0"/>
                        <a:buNone/>
                        <a:tabLst/>
                        <a:defRPr/>
                      </a:pPr>
                      <a:endParaRPr lang="id-ID" sz="1800" b="0" i="0" kern="1200" dirty="0" smtClean="0">
                        <a:solidFill>
                          <a:schemeClr val="tx1"/>
                        </a:solidFill>
                        <a:latin typeface="+mn-lt"/>
                        <a:ea typeface="+mn-ea"/>
                        <a:cs typeface="+mn-cs"/>
                      </a:endParaRPr>
                    </a:p>
                    <a:p>
                      <a:pPr marL="177800" marR="0" indent="-177800" algn="l" defTabSz="914400" rtl="0" eaLnBrk="1" fontAlgn="auto" latinLnBrk="0" hangingPunct="1">
                        <a:lnSpc>
                          <a:spcPct val="100000"/>
                        </a:lnSpc>
                        <a:spcBef>
                          <a:spcPts val="0"/>
                        </a:spcBef>
                        <a:spcAft>
                          <a:spcPts val="0"/>
                        </a:spcAft>
                        <a:buClrTx/>
                        <a:buSzTx/>
                        <a:buFont typeface="Arial" pitchFamily="34" charset="0"/>
                        <a:buNone/>
                        <a:tabLst/>
                        <a:defRPr/>
                      </a:pPr>
                      <a:endParaRPr lang="id-ID" sz="1800" b="0" i="0"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TRANSAKSI DALAM MATA UANG ASING </a:t>
                      </a:r>
                      <a:r>
                        <a:rPr kumimoji="0" lang="id-ID" sz="1800" b="0" i="0" u="none" strike="noStrike" cap="none" normalizeH="0" baseline="0" dirty="0" smtClean="0">
                          <a:ln>
                            <a:noFill/>
                          </a:ln>
                          <a:solidFill>
                            <a:schemeClr val="tx1"/>
                          </a:solidFill>
                          <a:effectLst/>
                          <a:latin typeface="Arial" charset="0"/>
                          <a:cs typeface="Arial" charset="0"/>
                        </a:rPr>
                        <a:t>(Lanjutan)</a:t>
                      </a:r>
                    </a:p>
                    <a:p>
                      <a:endParaRPr lang="id-ID" sz="1800" b="0" i="0" kern="1200" dirty="0" smtClean="0">
                        <a:solidFill>
                          <a:schemeClr val="tx1"/>
                        </a:solidFill>
                        <a:latin typeface="+mn-lt"/>
                        <a:ea typeface="+mn-ea"/>
                        <a:cs typeface="+mn-cs"/>
                      </a:endParaRPr>
                    </a:p>
                    <a:p>
                      <a:pPr marL="342900" indent="-342900">
                        <a:buAutoNum type="alphaLcParenR" startAt="2"/>
                      </a:pPr>
                      <a:r>
                        <a:rPr lang="id-ID" sz="1800" b="0" kern="1200" dirty="0" smtClean="0">
                          <a:solidFill>
                            <a:schemeClr val="tx1"/>
                          </a:solidFill>
                          <a:latin typeface="+mn-lt"/>
                          <a:ea typeface="+mn-ea"/>
                          <a:cs typeface="+mn-cs"/>
                        </a:rPr>
                        <a:t>Dalam hal tidak tersedia dana dalam mata uang asing yang digunakan dalam transaksi dan mata uang asing tersebut dibeli dengan rupiah, maka transaksi dalam mata uang asing tersebut dicatat dalam rupiah berdasarkan </a:t>
                      </a:r>
                      <a:r>
                        <a:rPr lang="id-ID" sz="1800" b="1" kern="1200" dirty="0" smtClean="0">
                          <a:solidFill>
                            <a:schemeClr val="tx1"/>
                          </a:solidFill>
                          <a:latin typeface="+mn-lt"/>
                          <a:ea typeface="+mn-ea"/>
                          <a:cs typeface="+mn-cs"/>
                        </a:rPr>
                        <a:t>kurs transaksi</a:t>
                      </a:r>
                      <a:r>
                        <a:rPr lang="id-ID" sz="1800" b="0" kern="1200" dirty="0" smtClean="0">
                          <a:solidFill>
                            <a:schemeClr val="tx1"/>
                          </a:solidFill>
                          <a:latin typeface="+mn-lt"/>
                          <a:ea typeface="+mn-ea"/>
                          <a:cs typeface="+mn-cs"/>
                        </a:rPr>
                        <a:t>, yaitu sebesar rupiah yang digunakan untuk memperoleh valuta asing tersebut. </a:t>
                      </a:r>
                      <a:r>
                        <a:rPr lang="id-ID" sz="1800" kern="1200" dirty="0" smtClean="0">
                          <a:solidFill>
                            <a:schemeClr val="tx1"/>
                          </a:solidFill>
                          <a:latin typeface="+mn-lt"/>
                          <a:ea typeface="+mn-ea"/>
                          <a:cs typeface="+mn-cs"/>
                        </a:rPr>
                        <a:t>(Par 65)</a:t>
                      </a:r>
                      <a:r>
                        <a:rPr lang="id-ID" sz="1800" b="0" i="0" kern="1200" baseline="0" dirty="0" smtClean="0">
                          <a:solidFill>
                            <a:schemeClr val="tx1"/>
                          </a:solidFill>
                          <a:latin typeface="+mn-lt"/>
                          <a:ea typeface="+mn-ea"/>
                          <a:cs typeface="+mn-cs"/>
                        </a:rPr>
                        <a: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33</a:t>
            </a:fld>
            <a:endParaRPr lang="en-US">
              <a:latin typeface="+mj-lt"/>
              <a:cs typeface="Arial" charset="0"/>
            </a:endParaRPr>
          </a:p>
        </p:txBody>
      </p:sp>
      <p:sp>
        <p:nvSpPr>
          <p:cNvPr id="75778" name="Rectangle 2"/>
          <p:cNvSpPr>
            <a:spLocks noGrp="1" noChangeArrowheads="1"/>
          </p:cNvSpPr>
          <p:nvPr>
            <p:ph type="title"/>
          </p:nvPr>
        </p:nvSpPr>
        <p:spPr>
          <a:xfrm>
            <a:off x="1219200" y="88900"/>
            <a:ext cx="7391400" cy="901700"/>
          </a:xfrm>
        </p:spPr>
        <p:txBody>
          <a:bodyPr/>
          <a:lstStyle/>
          <a:p>
            <a:pPr algn="ctr" eaLnBrk="1" hangingPunct="1">
              <a:defRPr/>
            </a:pPr>
            <a:r>
              <a:rPr lang="id-ID" sz="2800" dirty="0" smtClean="0"/>
              <a:t>2. LAPORAN REALISASI ANGGARAN BERBASIS KAS-PSAP 02</a:t>
            </a:r>
            <a:endParaRPr lang="en-US" sz="2800" dirty="0" smtClean="0"/>
          </a:p>
        </p:txBody>
      </p:sp>
      <p:graphicFrame>
        <p:nvGraphicFramePr>
          <p:cNvPr id="75843" name="Group 67"/>
          <p:cNvGraphicFramePr>
            <a:graphicFrameLocks noGrp="1"/>
          </p:cNvGraphicFramePr>
          <p:nvPr>
            <p:ph idx="1"/>
          </p:nvPr>
        </p:nvGraphicFramePr>
        <p:xfrm>
          <a:off x="152400" y="1066800"/>
          <a:ext cx="8763000" cy="5486400"/>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TRANSAKSI DALAM MATA UANG ASING </a:t>
                      </a:r>
                      <a:r>
                        <a:rPr kumimoji="0" lang="id-ID" sz="1600" b="0" i="0" u="none" strike="noStrike" cap="none" normalizeH="0" baseline="0" dirty="0" smtClean="0">
                          <a:ln>
                            <a:noFill/>
                          </a:ln>
                          <a:solidFill>
                            <a:schemeClr val="tx1"/>
                          </a:solidFill>
                          <a:effectLst/>
                          <a:latin typeface="Arial" charset="0"/>
                          <a:cs typeface="Arial" charset="0"/>
                        </a:rPr>
                        <a:t>(Lanjutan)</a:t>
                      </a:r>
                      <a:endParaRPr kumimoji="0" lang="id-ID"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6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000" b="1" kern="1200" dirty="0" smtClean="0">
                        <a:solidFill>
                          <a:schemeClr val="tx1"/>
                        </a:solidFill>
                        <a:latin typeface="+mn-lt"/>
                        <a:ea typeface="+mn-ea"/>
                        <a:cs typeface="+mn-cs"/>
                      </a:endParaRPr>
                    </a:p>
                    <a:p>
                      <a:pPr marL="177800" marR="0" indent="-177800" algn="l" defTabSz="914400" rtl="0" eaLnBrk="1" fontAlgn="auto" latinLnBrk="0" hangingPunct="1">
                        <a:lnSpc>
                          <a:spcPct val="100000"/>
                        </a:lnSpc>
                        <a:spcBef>
                          <a:spcPts val="0"/>
                        </a:spcBef>
                        <a:spcAft>
                          <a:spcPts val="0"/>
                        </a:spcAft>
                        <a:buClrTx/>
                        <a:buSzTx/>
                        <a:buFont typeface="Arial" pitchFamily="34" charset="0"/>
                        <a:buNone/>
                        <a:tabLst/>
                        <a:defRPr/>
                      </a:pPr>
                      <a:endParaRPr lang="id-ID" sz="1800" b="0" i="0" kern="1200" dirty="0" smtClean="0">
                        <a:solidFill>
                          <a:schemeClr val="tx1"/>
                        </a:solidFill>
                        <a:latin typeface="+mn-lt"/>
                        <a:ea typeface="+mn-ea"/>
                        <a:cs typeface="+mn-cs"/>
                      </a:endParaRPr>
                    </a:p>
                    <a:p>
                      <a:pPr marL="177800" marR="0" indent="-177800" algn="l" defTabSz="914400" rtl="0" eaLnBrk="1" fontAlgn="auto" latinLnBrk="0" hangingPunct="1">
                        <a:lnSpc>
                          <a:spcPct val="100000"/>
                        </a:lnSpc>
                        <a:spcBef>
                          <a:spcPts val="0"/>
                        </a:spcBef>
                        <a:spcAft>
                          <a:spcPts val="0"/>
                        </a:spcAft>
                        <a:buClrTx/>
                        <a:buSzTx/>
                        <a:buFont typeface="Arial" pitchFamily="34" charset="0"/>
                        <a:buNone/>
                        <a:tabLst/>
                        <a:defRPr/>
                      </a:pPr>
                      <a:endParaRPr lang="id-ID" sz="1800" b="0" i="0"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TRANSAKSI DALAM MATA UANG ASING </a:t>
                      </a:r>
                      <a:r>
                        <a:rPr kumimoji="0" lang="id-ID" sz="1800" b="0" i="0" u="none" strike="noStrike" cap="none" normalizeH="0" baseline="0" dirty="0" smtClean="0">
                          <a:ln>
                            <a:noFill/>
                          </a:ln>
                          <a:solidFill>
                            <a:schemeClr val="tx1"/>
                          </a:solidFill>
                          <a:effectLst/>
                          <a:latin typeface="Arial" charset="0"/>
                          <a:cs typeface="Arial" charset="0"/>
                        </a:rPr>
                        <a:t>(Lanjutan)</a:t>
                      </a:r>
                    </a:p>
                    <a:p>
                      <a:pPr marL="0" marR="0" lvl="0" indent="0" algn="ctr" defTabSz="914400" rtl="0" eaLnBrk="1" fontAlgn="base" latinLnBrk="0" hangingPunct="1">
                        <a:lnSpc>
                          <a:spcPct val="100000"/>
                        </a:lnSpc>
                        <a:spcBef>
                          <a:spcPct val="20000"/>
                        </a:spcBef>
                        <a:spcAft>
                          <a:spcPct val="0"/>
                        </a:spcAft>
                        <a:buClr>
                          <a:schemeClr val="tx1"/>
                        </a:buClr>
                        <a:buSzTx/>
                        <a:buFontTx/>
                        <a:buNone/>
                        <a:tabLst/>
                      </a:pPr>
                      <a:endParaRPr kumimoji="0" lang="id-ID" sz="1800" b="0" i="0" u="none" strike="noStrike" cap="none" normalizeH="0" baseline="0" dirty="0" smtClean="0">
                        <a:ln>
                          <a:noFill/>
                        </a:ln>
                        <a:solidFill>
                          <a:schemeClr val="tx1"/>
                        </a:solidFill>
                        <a:effectLst/>
                        <a:latin typeface="Arial" charset="0"/>
                        <a:cs typeface="Arial" charset="0"/>
                      </a:endParaRPr>
                    </a:p>
                    <a:p>
                      <a:pPr marL="266700" marR="0" indent="-266700" algn="l" defTabSz="914400" rtl="0" eaLnBrk="1" fontAlgn="auto" latinLnBrk="0" hangingPunct="1">
                        <a:lnSpc>
                          <a:spcPct val="100000"/>
                        </a:lnSpc>
                        <a:spcBef>
                          <a:spcPts val="0"/>
                        </a:spcBef>
                        <a:spcAft>
                          <a:spcPts val="0"/>
                        </a:spcAft>
                        <a:buClrTx/>
                        <a:buSzTx/>
                        <a:buFontTx/>
                        <a:buNone/>
                        <a:tabLst/>
                        <a:defRPr/>
                      </a:pPr>
                      <a:r>
                        <a:rPr lang="id-ID" sz="1800" b="0" i="0" kern="1200" dirty="0" smtClean="0">
                          <a:solidFill>
                            <a:schemeClr val="tx1"/>
                          </a:solidFill>
                          <a:latin typeface="+mn-lt"/>
                          <a:ea typeface="+mn-ea"/>
                          <a:cs typeface="+mn-cs"/>
                        </a:rPr>
                        <a:t>c)</a:t>
                      </a:r>
                      <a:r>
                        <a:rPr lang="id-ID" sz="1800" b="0" i="0" kern="1200" baseline="0" dirty="0" smtClean="0">
                          <a:solidFill>
                            <a:schemeClr val="tx1"/>
                          </a:solidFill>
                          <a:latin typeface="+mn-lt"/>
                          <a:ea typeface="+mn-ea"/>
                          <a:cs typeface="+mn-cs"/>
                        </a:rPr>
                        <a:t> </a:t>
                      </a:r>
                      <a:r>
                        <a:rPr lang="id-ID" sz="1800" kern="1200" dirty="0" smtClean="0">
                          <a:solidFill>
                            <a:schemeClr val="tx1"/>
                          </a:solidFill>
                          <a:latin typeface="+mn-lt"/>
                          <a:ea typeface="+mn-ea"/>
                          <a:cs typeface="+mn-cs"/>
                        </a:rPr>
                        <a:t>Dalam hal tidak tersedia dana dalam mata uang asing yang digunakan untuk bertransaksi dan mata uang asing tersebut dibeli dengan mata uang asing lainnya, maka:</a:t>
                      </a:r>
                      <a:endParaRPr lang="id-ID" sz="1800" b="0" i="0" kern="1200" dirty="0" smtClean="0">
                        <a:solidFill>
                          <a:schemeClr val="tx1"/>
                        </a:solidFill>
                        <a:latin typeface="+mn-lt"/>
                        <a:ea typeface="+mn-ea"/>
                        <a:cs typeface="+mn-cs"/>
                      </a:endParaRPr>
                    </a:p>
                    <a:p>
                      <a:pPr marL="622300" indent="-342900">
                        <a:buAutoNum type="alphaLcParenBoth"/>
                      </a:pPr>
                      <a:r>
                        <a:rPr lang="id-ID" sz="1800" b="0" kern="1200" dirty="0" smtClean="0">
                          <a:solidFill>
                            <a:schemeClr val="tx1"/>
                          </a:solidFill>
                          <a:latin typeface="+mn-lt"/>
                          <a:ea typeface="+mn-ea"/>
                          <a:cs typeface="+mn-cs"/>
                        </a:rPr>
                        <a:t>Transaksi mata uang asing ke mata uang asing lainnya dijabarkan dengan menggunakan </a:t>
                      </a:r>
                      <a:r>
                        <a:rPr lang="id-ID" sz="1800" b="1" kern="1200" dirty="0" smtClean="0">
                          <a:solidFill>
                            <a:schemeClr val="tx1"/>
                          </a:solidFill>
                          <a:latin typeface="+mn-lt"/>
                          <a:ea typeface="+mn-ea"/>
                          <a:cs typeface="+mn-cs"/>
                        </a:rPr>
                        <a:t>kurs transaksi</a:t>
                      </a:r>
                      <a:r>
                        <a:rPr lang="id-ID" sz="1800" b="0" kern="1200" dirty="0" smtClean="0">
                          <a:solidFill>
                            <a:schemeClr val="tx1"/>
                          </a:solidFill>
                          <a:latin typeface="+mn-lt"/>
                          <a:ea typeface="+mn-ea"/>
                          <a:cs typeface="+mn-cs"/>
                        </a:rPr>
                        <a:t>;</a:t>
                      </a:r>
                    </a:p>
                    <a:p>
                      <a:pPr marL="622300" indent="-342900">
                        <a:buAutoNum type="alphaLcParenBoth"/>
                      </a:pPr>
                      <a:r>
                        <a:rPr lang="id-ID" sz="1800" b="0" kern="1200" dirty="0" smtClean="0">
                          <a:solidFill>
                            <a:schemeClr val="tx1"/>
                          </a:solidFill>
                          <a:latin typeface="+mn-lt"/>
                          <a:ea typeface="+mn-ea"/>
                          <a:cs typeface="+mn-cs"/>
                        </a:rPr>
                        <a:t>Transaksi dalam mata uang asing lainnya tersebut dicatat dalam rupiah berdasarkan </a:t>
                      </a:r>
                      <a:r>
                        <a:rPr lang="id-ID" sz="1800" b="1" kern="1200" dirty="0" smtClean="0">
                          <a:solidFill>
                            <a:schemeClr val="tx1"/>
                          </a:solidFill>
                          <a:latin typeface="+mn-lt"/>
                          <a:ea typeface="+mn-ea"/>
                          <a:cs typeface="+mn-cs"/>
                        </a:rPr>
                        <a:t>kurs tengah bank sentral </a:t>
                      </a:r>
                      <a:r>
                        <a:rPr lang="id-ID" sz="1800" b="0" kern="1200" dirty="0" smtClean="0">
                          <a:solidFill>
                            <a:schemeClr val="tx1"/>
                          </a:solidFill>
                          <a:latin typeface="+mn-lt"/>
                          <a:ea typeface="+mn-ea"/>
                          <a:cs typeface="+mn-cs"/>
                        </a:rPr>
                        <a:t>pada </a:t>
                      </a:r>
                      <a:r>
                        <a:rPr lang="id-ID" sz="1800" b="1" kern="1200" dirty="0" smtClean="0">
                          <a:solidFill>
                            <a:schemeClr val="tx1"/>
                          </a:solidFill>
                          <a:latin typeface="+mn-lt"/>
                          <a:ea typeface="+mn-ea"/>
                          <a:cs typeface="+mn-cs"/>
                        </a:rPr>
                        <a:t>tanggal transaksi</a:t>
                      </a:r>
                      <a:r>
                        <a:rPr lang="id-ID" sz="1800" b="0" kern="1200" dirty="0" smtClean="0">
                          <a:solidFill>
                            <a:schemeClr val="tx1"/>
                          </a:solidFill>
                          <a:latin typeface="+mn-lt"/>
                          <a:ea typeface="+mn-ea"/>
                          <a:cs typeface="+mn-cs"/>
                        </a:rPr>
                        <a:t>. </a:t>
                      </a:r>
                      <a:r>
                        <a:rPr lang="id-ID" sz="1800" kern="1200" dirty="0" smtClean="0">
                          <a:solidFill>
                            <a:schemeClr val="tx1"/>
                          </a:solidFill>
                          <a:latin typeface="+mn-lt"/>
                          <a:ea typeface="+mn-ea"/>
                          <a:cs typeface="+mn-cs"/>
                        </a:rPr>
                        <a:t>(Par 66)</a:t>
                      </a:r>
                      <a:endParaRPr lang="id-ID" sz="1800" b="0" i="0" kern="1200" baseline="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34</a:t>
            </a:fld>
            <a:endParaRPr lang="en-US">
              <a:latin typeface="+mj-lt"/>
              <a:cs typeface="Arial" charset="0"/>
            </a:endParaRPr>
          </a:p>
        </p:txBody>
      </p:sp>
      <p:sp>
        <p:nvSpPr>
          <p:cNvPr id="75778" name="Rectangle 2"/>
          <p:cNvSpPr>
            <a:spLocks noGrp="1" noChangeArrowheads="1"/>
          </p:cNvSpPr>
          <p:nvPr>
            <p:ph type="title"/>
          </p:nvPr>
        </p:nvSpPr>
        <p:spPr>
          <a:xfrm>
            <a:off x="1219200" y="88900"/>
            <a:ext cx="7391400" cy="901700"/>
          </a:xfrm>
        </p:spPr>
        <p:txBody>
          <a:bodyPr/>
          <a:lstStyle/>
          <a:p>
            <a:pPr algn="ctr" eaLnBrk="1" hangingPunct="1">
              <a:defRPr/>
            </a:pPr>
            <a:r>
              <a:rPr lang="id-ID" sz="2800" dirty="0" smtClean="0"/>
              <a:t>2. LAPORAN REALISASI ANGGARAN BERBASIS KAS-PSAP 02</a:t>
            </a:r>
            <a:endParaRPr lang="en-US" sz="2800" dirty="0" smtClean="0"/>
          </a:p>
        </p:txBody>
      </p:sp>
      <p:graphicFrame>
        <p:nvGraphicFramePr>
          <p:cNvPr id="75843" name="Group 67"/>
          <p:cNvGraphicFramePr>
            <a:graphicFrameLocks noGrp="1"/>
          </p:cNvGraphicFramePr>
          <p:nvPr>
            <p:ph idx="1"/>
          </p:nvPr>
        </p:nvGraphicFramePr>
        <p:xfrm>
          <a:off x="152400" y="1066800"/>
          <a:ext cx="8763000" cy="5486400"/>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lang="id-ID" sz="1800" b="1" kern="1200" dirty="0" smtClean="0">
                          <a:solidFill>
                            <a:schemeClr val="tx1"/>
                          </a:solidFill>
                          <a:latin typeface="+mn-lt"/>
                          <a:ea typeface="+mn-ea"/>
                          <a:cs typeface="+mn-cs"/>
                        </a:rPr>
                        <a:t>TRANSAKSI PENDAPATAN, BELANJA, DAN PEMBIAYAAN BERBENTUK BARANG DAN JASA</a:t>
                      </a:r>
                      <a:endParaRPr kumimoji="0" lang="id-ID"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6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000" b="1"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id-ID" sz="1800" b="0" kern="1200" dirty="0" smtClean="0">
                          <a:solidFill>
                            <a:schemeClr val="tx1"/>
                          </a:solidFill>
                          <a:latin typeface="+mn-lt"/>
                          <a:ea typeface="+mn-ea"/>
                          <a:cs typeface="+mn-cs"/>
                        </a:rPr>
                        <a:t>Transaksi pendapatan, belanja, dan pembiayaan dalam bentuk barang dan jasa harus dilaporkan dalam Laporan Realisasi Anggaran dengan cara menaksir nilai barang dan jasa tersebut pada tanggal transaksi. </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id-ID" sz="1800" b="0" kern="1200" dirty="0" smtClean="0">
                          <a:solidFill>
                            <a:schemeClr val="tx1"/>
                          </a:solidFill>
                          <a:latin typeface="+mn-lt"/>
                          <a:ea typeface="+mn-ea"/>
                          <a:cs typeface="+mn-cs"/>
                        </a:rPr>
                        <a:t>Contoh transaksi berwujud barang dan jasa adalah hibah dalam wujud barang, barang rampasan, dan jasa konsultansi </a:t>
                      </a:r>
                      <a:endParaRPr lang="id-ID" sz="1800" b="0" i="0" kern="1200" dirty="0" smtClean="0">
                        <a:solidFill>
                          <a:schemeClr val="tx1"/>
                        </a:solidFill>
                        <a:latin typeface="+mn-lt"/>
                        <a:ea typeface="+mn-ea"/>
                        <a:cs typeface="+mn-cs"/>
                      </a:endParaRPr>
                    </a:p>
                    <a:p>
                      <a:pPr marL="177800" marR="0" indent="-177800" algn="l" defTabSz="914400" rtl="0" eaLnBrk="1" fontAlgn="auto" latinLnBrk="0" hangingPunct="1">
                        <a:lnSpc>
                          <a:spcPct val="100000"/>
                        </a:lnSpc>
                        <a:spcBef>
                          <a:spcPts val="0"/>
                        </a:spcBef>
                        <a:spcAft>
                          <a:spcPts val="0"/>
                        </a:spcAft>
                        <a:buClrTx/>
                        <a:buSzTx/>
                        <a:buFont typeface="Arial" pitchFamily="34" charset="0"/>
                        <a:buNone/>
                        <a:tabLst/>
                        <a:defRPr/>
                      </a:pPr>
                      <a:endParaRPr lang="id-ID" sz="1800" b="0" i="0" kern="1200" dirty="0" smtClean="0">
                        <a:solidFill>
                          <a:schemeClr val="tx1"/>
                        </a:solidFill>
                        <a:latin typeface="+mn-lt"/>
                        <a:ea typeface="+mn-ea"/>
                        <a:cs typeface="+mn-cs"/>
                      </a:endParaRPr>
                    </a:p>
                    <a:p>
                      <a:pPr marL="177800" marR="0" indent="-177800" algn="l" defTabSz="914400" rtl="0" eaLnBrk="1" fontAlgn="auto" latinLnBrk="0" hangingPunct="1">
                        <a:lnSpc>
                          <a:spcPct val="100000"/>
                        </a:lnSpc>
                        <a:spcBef>
                          <a:spcPts val="0"/>
                        </a:spcBef>
                        <a:spcAft>
                          <a:spcPts val="0"/>
                        </a:spcAft>
                        <a:buClrTx/>
                        <a:buSzTx/>
                        <a:buFont typeface="Arial" pitchFamily="34" charset="0"/>
                        <a:buNone/>
                        <a:tabLst/>
                        <a:defRPr/>
                      </a:pPr>
                      <a:endParaRPr lang="id-ID" sz="1800" b="0" i="0"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lang="id-ID" sz="1800" b="1" kern="1200" dirty="0" smtClean="0">
                          <a:solidFill>
                            <a:schemeClr val="tx1"/>
                          </a:solidFill>
                          <a:latin typeface="+mn-lt"/>
                          <a:ea typeface="+mn-ea"/>
                          <a:cs typeface="+mn-cs"/>
                        </a:rPr>
                        <a:t>TRANSAKSI PENDAPATAN, BELANJA, DAN PEMBIAYAAN BERBENTUK BARANG DAN JASA</a:t>
                      </a:r>
                      <a:endParaRPr kumimoji="0" lang="id-ID" sz="1800" b="0" i="0" u="none" strike="noStrike" cap="none" normalizeH="0" baseline="0" dirty="0" smtClean="0">
                        <a:ln>
                          <a:noFill/>
                        </a:ln>
                        <a:solidFill>
                          <a:schemeClr val="tx1"/>
                        </a:solidFill>
                        <a:effectLst/>
                        <a:latin typeface="Arial" charset="0"/>
                        <a:cs typeface="Arial" charset="0"/>
                      </a:endParaRPr>
                    </a:p>
                    <a:p>
                      <a:endParaRPr lang="id-ID" sz="1800" b="0" i="0" kern="1200" dirty="0" smtClean="0">
                        <a:solidFill>
                          <a:schemeClr val="tx1"/>
                        </a:solidFill>
                        <a:latin typeface="+mn-lt"/>
                        <a:ea typeface="+mn-ea"/>
                        <a:cs typeface="+mn-cs"/>
                      </a:endParaRPr>
                    </a:p>
                    <a:p>
                      <a:r>
                        <a:rPr lang="id-ID" sz="1800" b="0" i="0" kern="1200" dirty="0" smtClean="0">
                          <a:solidFill>
                            <a:schemeClr val="tx1"/>
                          </a:solidFill>
                          <a:latin typeface="+mn-lt"/>
                          <a:ea typeface="+mn-ea"/>
                          <a:cs typeface="+mn-cs"/>
                        </a:rPr>
                        <a:t>--</a:t>
                      </a:r>
                    </a:p>
                    <a:p>
                      <a:endParaRPr lang="id-ID" sz="1800" b="0" i="0" kern="120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53370" y="1816455"/>
            <a:ext cx="5237268" cy="923330"/>
          </a:xfrm>
          <a:prstGeom prst="rect">
            <a:avLst/>
          </a:prstGeom>
          <a:noFill/>
        </p:spPr>
        <p:txBody>
          <a:bodyPr wrap="none" lIns="91440" tIns="45720" rIns="91440" bIns="45720">
            <a:spAutoFit/>
          </a:bodyPr>
          <a:lstStyle/>
          <a:p>
            <a:pPr algn="ctr"/>
            <a:r>
              <a:rPr lang="id-ID"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TERIMA KASIH</a:t>
            </a:r>
            <a:endParaRPr 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Rectangle 4"/>
          <p:cNvSpPr/>
          <p:nvPr/>
        </p:nvSpPr>
        <p:spPr>
          <a:xfrm>
            <a:off x="283788" y="3175671"/>
            <a:ext cx="8513379" cy="1938992"/>
          </a:xfrm>
          <a:prstGeom prst="rect">
            <a:avLst/>
          </a:prstGeom>
        </p:spPr>
        <p:txBody>
          <a:bodyPr wrap="square">
            <a:spAutoFit/>
          </a:bodyPr>
          <a:lstStyle/>
          <a:p>
            <a:pPr algn="ctr"/>
            <a:r>
              <a:rPr lang="en-US" sz="2000" dirty="0" err="1" smtClean="0">
                <a:solidFill>
                  <a:schemeClr val="tx1"/>
                </a:solidFill>
                <a:latin typeface="Arial Rounded MT Bold" pitchFamily="34" charset="0"/>
              </a:rPr>
              <a:t>Komite</a:t>
            </a:r>
            <a:r>
              <a:rPr lang="en-US" sz="2000" dirty="0" smtClean="0">
                <a:solidFill>
                  <a:schemeClr val="tx1"/>
                </a:solidFill>
                <a:latin typeface="Arial Rounded MT Bold" pitchFamily="34" charset="0"/>
              </a:rPr>
              <a:t> </a:t>
            </a:r>
            <a:r>
              <a:rPr lang="en-US" sz="2000" dirty="0" err="1" smtClean="0">
                <a:solidFill>
                  <a:schemeClr val="tx1"/>
                </a:solidFill>
                <a:latin typeface="Arial Rounded MT Bold" pitchFamily="34" charset="0"/>
              </a:rPr>
              <a:t>Standar</a:t>
            </a:r>
            <a:r>
              <a:rPr lang="en-US" sz="2000" dirty="0" smtClean="0">
                <a:solidFill>
                  <a:schemeClr val="tx1"/>
                </a:solidFill>
                <a:latin typeface="Arial Rounded MT Bold" pitchFamily="34" charset="0"/>
              </a:rPr>
              <a:t> </a:t>
            </a:r>
            <a:r>
              <a:rPr lang="en-US" sz="2000" dirty="0" err="1" smtClean="0">
                <a:solidFill>
                  <a:schemeClr val="tx1"/>
                </a:solidFill>
                <a:latin typeface="Arial Rounded MT Bold" pitchFamily="34" charset="0"/>
              </a:rPr>
              <a:t>Akuntansi</a:t>
            </a:r>
            <a:r>
              <a:rPr lang="en-US" sz="2000" dirty="0" smtClean="0">
                <a:solidFill>
                  <a:schemeClr val="tx1"/>
                </a:solidFill>
                <a:latin typeface="Arial Rounded MT Bold" pitchFamily="34" charset="0"/>
              </a:rPr>
              <a:t> </a:t>
            </a:r>
            <a:r>
              <a:rPr lang="en-US" sz="2000" dirty="0" err="1" smtClean="0">
                <a:solidFill>
                  <a:schemeClr val="tx1"/>
                </a:solidFill>
                <a:latin typeface="Arial Rounded MT Bold" pitchFamily="34" charset="0"/>
              </a:rPr>
              <a:t>Pemerintahan</a:t>
            </a:r>
            <a:r>
              <a:rPr lang="id-ID" sz="2000" dirty="0" smtClean="0">
                <a:solidFill>
                  <a:schemeClr val="tx1"/>
                </a:solidFill>
                <a:latin typeface="Arial Rounded MT Bold" pitchFamily="34" charset="0"/>
              </a:rPr>
              <a:t> </a:t>
            </a:r>
            <a:r>
              <a:rPr lang="en-US" sz="2000" dirty="0" smtClean="0">
                <a:solidFill>
                  <a:schemeClr val="tx1"/>
                </a:solidFill>
                <a:latin typeface="Arial Rounded MT Bold" pitchFamily="34" charset="0"/>
              </a:rPr>
              <a:t>(KSAP)</a:t>
            </a:r>
            <a:br>
              <a:rPr lang="en-US" sz="2000" dirty="0" smtClean="0">
                <a:solidFill>
                  <a:schemeClr val="tx1"/>
                </a:solidFill>
                <a:latin typeface="Arial Rounded MT Bold" pitchFamily="34" charset="0"/>
              </a:rPr>
            </a:br>
            <a:r>
              <a:rPr lang="en-US" sz="2000" dirty="0" err="1" smtClean="0">
                <a:solidFill>
                  <a:schemeClr val="tx1"/>
                </a:solidFill>
                <a:latin typeface="Arial Rounded MT Bold" pitchFamily="34" charset="0"/>
              </a:rPr>
              <a:t>Gedung</a:t>
            </a:r>
            <a:r>
              <a:rPr lang="en-US" sz="2000" dirty="0" smtClean="0">
                <a:solidFill>
                  <a:schemeClr val="tx1"/>
                </a:solidFill>
                <a:latin typeface="Arial Rounded MT Bold" pitchFamily="34" charset="0"/>
              </a:rPr>
              <a:t> </a:t>
            </a:r>
            <a:r>
              <a:rPr lang="id-ID" sz="2000" dirty="0" smtClean="0">
                <a:solidFill>
                  <a:schemeClr val="tx1"/>
                </a:solidFill>
                <a:latin typeface="Arial Rounded MT Bold" pitchFamily="34" charset="0"/>
              </a:rPr>
              <a:t>Prijadi Praptosuhardjo</a:t>
            </a:r>
            <a:r>
              <a:rPr lang="en-US" sz="2000" dirty="0" smtClean="0">
                <a:solidFill>
                  <a:schemeClr val="tx1"/>
                </a:solidFill>
                <a:latin typeface="Arial Rounded MT Bold" pitchFamily="34" charset="0"/>
              </a:rPr>
              <a:t> I</a:t>
            </a:r>
            <a:r>
              <a:rPr lang="id-ID" sz="2000" dirty="0" smtClean="0">
                <a:solidFill>
                  <a:schemeClr val="tx1"/>
                </a:solidFill>
                <a:latin typeface="Arial Rounded MT Bold" pitchFamily="34" charset="0"/>
              </a:rPr>
              <a:t>I</a:t>
            </a:r>
            <a:r>
              <a:rPr lang="en-US" sz="2000" dirty="0" smtClean="0">
                <a:solidFill>
                  <a:schemeClr val="tx1"/>
                </a:solidFill>
                <a:latin typeface="Arial Rounded MT Bold" pitchFamily="34" charset="0"/>
              </a:rPr>
              <a:t>I, Lt. </a:t>
            </a:r>
            <a:r>
              <a:rPr lang="id-ID" sz="2000" dirty="0" smtClean="0">
                <a:solidFill>
                  <a:schemeClr val="tx1"/>
                </a:solidFill>
                <a:latin typeface="Arial Rounded MT Bold" pitchFamily="34" charset="0"/>
              </a:rPr>
              <a:t>2</a:t>
            </a:r>
            <a:r>
              <a:rPr lang="en-US" sz="2000" dirty="0" smtClean="0">
                <a:solidFill>
                  <a:schemeClr val="tx1"/>
                </a:solidFill>
                <a:latin typeface="Arial Rounded MT Bold" pitchFamily="34" charset="0"/>
              </a:rPr>
              <a:t>, </a:t>
            </a:r>
            <a:r>
              <a:rPr lang="id-ID" sz="2000" dirty="0" smtClean="0">
                <a:solidFill>
                  <a:schemeClr val="tx1"/>
                </a:solidFill>
                <a:latin typeface="Arial Rounded MT Bold" pitchFamily="34" charset="0"/>
              </a:rPr>
              <a:t>Kementerian</a:t>
            </a:r>
            <a:r>
              <a:rPr lang="en-US" sz="2000" dirty="0" smtClean="0">
                <a:solidFill>
                  <a:schemeClr val="tx1"/>
                </a:solidFill>
                <a:latin typeface="Arial Rounded MT Bold" pitchFamily="34" charset="0"/>
              </a:rPr>
              <a:t> </a:t>
            </a:r>
            <a:r>
              <a:rPr lang="en-US" sz="2000" dirty="0" err="1" smtClean="0">
                <a:solidFill>
                  <a:schemeClr val="tx1"/>
                </a:solidFill>
                <a:latin typeface="Arial Rounded MT Bold" pitchFamily="34" charset="0"/>
              </a:rPr>
              <a:t>Keuangan</a:t>
            </a:r>
            <a:r>
              <a:rPr lang="en-US" sz="2000" dirty="0" smtClean="0">
                <a:solidFill>
                  <a:schemeClr val="tx1"/>
                </a:solidFill>
                <a:latin typeface="Arial Rounded MT Bold" pitchFamily="34" charset="0"/>
              </a:rPr>
              <a:t/>
            </a:r>
            <a:br>
              <a:rPr lang="en-US" sz="2000" dirty="0" smtClean="0">
                <a:solidFill>
                  <a:schemeClr val="tx1"/>
                </a:solidFill>
                <a:latin typeface="Arial Rounded MT Bold" pitchFamily="34" charset="0"/>
              </a:rPr>
            </a:br>
            <a:r>
              <a:rPr lang="en-US" sz="2000" dirty="0" smtClean="0">
                <a:solidFill>
                  <a:schemeClr val="tx1"/>
                </a:solidFill>
                <a:latin typeface="Arial Rounded MT Bold" pitchFamily="34" charset="0"/>
              </a:rPr>
              <a:t>Jl. Budi </a:t>
            </a:r>
            <a:r>
              <a:rPr lang="en-US" sz="2000" dirty="0" err="1" smtClean="0">
                <a:solidFill>
                  <a:schemeClr val="tx1"/>
                </a:solidFill>
                <a:latin typeface="Arial Rounded MT Bold" pitchFamily="34" charset="0"/>
              </a:rPr>
              <a:t>Utomo</a:t>
            </a:r>
            <a:r>
              <a:rPr lang="en-US" sz="2000" dirty="0" smtClean="0">
                <a:solidFill>
                  <a:schemeClr val="tx1"/>
                </a:solidFill>
                <a:latin typeface="Arial Rounded MT Bold" pitchFamily="34" charset="0"/>
              </a:rPr>
              <a:t> No. 6, Jakarta</a:t>
            </a:r>
            <a:r>
              <a:rPr lang="id-ID" sz="2000" dirty="0" smtClean="0">
                <a:solidFill>
                  <a:schemeClr val="tx1"/>
                </a:solidFill>
                <a:latin typeface="Arial Rounded MT Bold" pitchFamily="34" charset="0"/>
              </a:rPr>
              <a:t> Pusat</a:t>
            </a:r>
            <a:r>
              <a:rPr lang="en-US" sz="2000" dirty="0" smtClean="0">
                <a:solidFill>
                  <a:schemeClr val="tx1"/>
                </a:solidFill>
                <a:latin typeface="Arial Rounded MT Bold" pitchFamily="34" charset="0"/>
              </a:rPr>
              <a:t/>
            </a:r>
            <a:br>
              <a:rPr lang="en-US" sz="2000" dirty="0" smtClean="0">
                <a:solidFill>
                  <a:schemeClr val="tx1"/>
                </a:solidFill>
                <a:latin typeface="Arial Rounded MT Bold" pitchFamily="34" charset="0"/>
              </a:rPr>
            </a:br>
            <a:r>
              <a:rPr lang="en-US" sz="2000" dirty="0" err="1" smtClean="0">
                <a:solidFill>
                  <a:schemeClr val="tx1"/>
                </a:solidFill>
                <a:latin typeface="Arial Rounded MT Bold" pitchFamily="34" charset="0"/>
              </a:rPr>
              <a:t>Telepon</a:t>
            </a:r>
            <a:r>
              <a:rPr lang="en-US" sz="2000" dirty="0" smtClean="0">
                <a:solidFill>
                  <a:schemeClr val="tx1"/>
                </a:solidFill>
                <a:latin typeface="Arial Rounded MT Bold" pitchFamily="34" charset="0"/>
              </a:rPr>
              <a:t>/Fax (021) 352 4551</a:t>
            </a:r>
            <a:br>
              <a:rPr lang="en-US" sz="2000" dirty="0" smtClean="0">
                <a:solidFill>
                  <a:schemeClr val="tx1"/>
                </a:solidFill>
                <a:latin typeface="Arial Rounded MT Bold" pitchFamily="34" charset="0"/>
              </a:rPr>
            </a:br>
            <a:r>
              <a:rPr lang="id-ID" sz="2000" dirty="0" smtClean="0">
                <a:solidFill>
                  <a:schemeClr val="tx1"/>
                </a:solidFill>
                <a:latin typeface="Arial Rounded MT Bold" pitchFamily="34" charset="0"/>
              </a:rPr>
              <a:t>W</a:t>
            </a:r>
            <a:r>
              <a:rPr lang="en-US" sz="2000" dirty="0" err="1" smtClean="0">
                <a:solidFill>
                  <a:schemeClr val="tx1"/>
                </a:solidFill>
                <a:latin typeface="Arial Rounded MT Bold" pitchFamily="34" charset="0"/>
              </a:rPr>
              <a:t>ebsite</a:t>
            </a:r>
            <a:r>
              <a:rPr lang="en-US" sz="2000" dirty="0" smtClean="0">
                <a:solidFill>
                  <a:schemeClr val="tx1"/>
                </a:solidFill>
                <a:latin typeface="Arial Rounded MT Bold" pitchFamily="34" charset="0"/>
              </a:rPr>
              <a:t>: www.ksap.org </a:t>
            </a:r>
            <a:br>
              <a:rPr lang="en-US" sz="2000" dirty="0" smtClean="0">
                <a:solidFill>
                  <a:schemeClr val="tx1"/>
                </a:solidFill>
                <a:latin typeface="Arial Rounded MT Bold" pitchFamily="34" charset="0"/>
              </a:rPr>
            </a:br>
            <a:r>
              <a:rPr lang="en-US" sz="2000" dirty="0" smtClean="0">
                <a:solidFill>
                  <a:schemeClr val="tx1"/>
                </a:solidFill>
                <a:latin typeface="Arial Rounded MT Bold" pitchFamily="34" charset="0"/>
              </a:rPr>
              <a:t>Email: webmaster@ksap.org</a:t>
            </a:r>
            <a:endParaRPr lang="en-US" sz="2000" dirty="0">
              <a:solidFill>
                <a:schemeClr val="tx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4</a:t>
            </a:fld>
            <a:endParaRPr lang="en-US">
              <a:latin typeface="+mj-lt"/>
              <a:cs typeface="Arial" charset="0"/>
            </a:endParaRPr>
          </a:p>
        </p:txBody>
      </p:sp>
      <p:sp>
        <p:nvSpPr>
          <p:cNvPr id="75778" name="Rectangle 2"/>
          <p:cNvSpPr>
            <a:spLocks noGrp="1" noChangeArrowheads="1"/>
          </p:cNvSpPr>
          <p:nvPr>
            <p:ph type="title"/>
          </p:nvPr>
        </p:nvSpPr>
        <p:spPr>
          <a:xfrm>
            <a:off x="1219200" y="88900"/>
            <a:ext cx="6991350" cy="901700"/>
          </a:xfrm>
        </p:spPr>
        <p:txBody>
          <a:bodyPr/>
          <a:lstStyle/>
          <a:p>
            <a:pPr algn="ctr" eaLnBrk="1" hangingPunct="1">
              <a:defRPr/>
            </a:pPr>
            <a:r>
              <a:rPr lang="id-ID" sz="2800" dirty="0" smtClean="0"/>
              <a:t>1. KERANGKA KONSEPTUAL </a:t>
            </a:r>
            <a:br>
              <a:rPr lang="id-ID" sz="2800" dirty="0" smtClean="0"/>
            </a:br>
            <a:r>
              <a:rPr lang="id-ID" sz="2800" dirty="0" smtClean="0"/>
              <a:t>AKUNTANSI PEMERINTAH</a:t>
            </a:r>
            <a:endParaRPr lang="en-US" sz="2800" dirty="0" smtClean="0"/>
          </a:p>
        </p:txBody>
      </p:sp>
      <p:graphicFrame>
        <p:nvGraphicFramePr>
          <p:cNvPr id="75843" name="Group 67"/>
          <p:cNvGraphicFramePr>
            <a:graphicFrameLocks noGrp="1"/>
          </p:cNvGraphicFramePr>
          <p:nvPr>
            <p:ph idx="1"/>
          </p:nvPr>
        </p:nvGraphicFramePr>
        <p:xfrm>
          <a:off x="152400" y="1066800"/>
          <a:ext cx="8763000" cy="5557805"/>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lang="id-ID" sz="1800" b="1" kern="1200" dirty="0" smtClean="0">
                          <a:solidFill>
                            <a:schemeClr val="tx1"/>
                          </a:solidFill>
                          <a:latin typeface="+mn-lt"/>
                          <a:ea typeface="+mn-ea"/>
                          <a:cs typeface="+mn-cs"/>
                        </a:rPr>
                        <a:t>Entitas Pelaporan</a:t>
                      </a:r>
                      <a:endParaRPr lang="id-ID" sz="16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cap="none" normalizeH="0" baseline="0" dirty="0" smtClean="0">
                          <a:ln>
                            <a:noFill/>
                          </a:ln>
                          <a:solidFill>
                            <a:schemeClr val="tx1"/>
                          </a:solidFill>
                          <a:effectLst/>
                          <a:latin typeface="Arial" charset="0"/>
                          <a:cs typeface="Arial" charset="0"/>
                        </a:rPr>
                        <a:t>Entitas Pelaporan meliputi: </a:t>
                      </a:r>
                    </a:p>
                    <a:p>
                      <a:pPr marL="342900" marR="0" lvl="0" indent="-342900" algn="l" defTabSz="914400" rtl="0" eaLnBrk="1" fontAlgn="base" latinLnBrk="0" hangingPunct="1">
                        <a:lnSpc>
                          <a:spcPct val="100000"/>
                        </a:lnSpc>
                        <a:spcBef>
                          <a:spcPct val="20000"/>
                        </a:spcBef>
                        <a:spcAft>
                          <a:spcPct val="0"/>
                        </a:spcAft>
                        <a:buClr>
                          <a:schemeClr val="tx1"/>
                        </a:buClr>
                        <a:buSzTx/>
                        <a:buFontTx/>
                        <a:buAutoNum type="alphaLcParenR"/>
                        <a:tabLst/>
                      </a:pPr>
                      <a:r>
                        <a:rPr kumimoji="0" lang="id-ID" sz="1800" b="0" i="0" u="none" strike="noStrike" cap="none" normalizeH="0" baseline="0" dirty="0" smtClean="0">
                          <a:ln>
                            <a:noFill/>
                          </a:ln>
                          <a:solidFill>
                            <a:schemeClr val="tx1"/>
                          </a:solidFill>
                          <a:effectLst/>
                          <a:latin typeface="Arial" charset="0"/>
                          <a:cs typeface="Arial" charset="0"/>
                        </a:rPr>
                        <a:t>Pemerintah Pusat; </a:t>
                      </a:r>
                    </a:p>
                    <a:p>
                      <a:pPr marL="342900" marR="0" lvl="0" indent="-342900" algn="l" defTabSz="914400" rtl="0" eaLnBrk="1" fontAlgn="base" latinLnBrk="0" hangingPunct="1">
                        <a:lnSpc>
                          <a:spcPct val="100000"/>
                        </a:lnSpc>
                        <a:spcBef>
                          <a:spcPct val="20000"/>
                        </a:spcBef>
                        <a:spcAft>
                          <a:spcPct val="0"/>
                        </a:spcAft>
                        <a:buClr>
                          <a:schemeClr val="tx1"/>
                        </a:buClr>
                        <a:buSzTx/>
                        <a:buFontTx/>
                        <a:buAutoNum type="alphaLcParenR"/>
                        <a:tabLst/>
                      </a:pPr>
                      <a:r>
                        <a:rPr kumimoji="0" lang="id-ID" sz="1800" b="0" i="0" u="none" strike="noStrike" cap="none" normalizeH="0" baseline="0" dirty="0" smtClean="0">
                          <a:ln>
                            <a:noFill/>
                          </a:ln>
                          <a:solidFill>
                            <a:schemeClr val="tx1"/>
                          </a:solidFill>
                          <a:effectLst/>
                          <a:latin typeface="Arial" charset="0"/>
                          <a:cs typeface="Arial" charset="0"/>
                        </a:rPr>
                        <a:t>Pemerintah Daerah; dan </a:t>
                      </a:r>
                    </a:p>
                    <a:p>
                      <a:pPr marL="342900" marR="0" lvl="0" indent="-342900" algn="l" defTabSz="914400" rtl="0" eaLnBrk="1" fontAlgn="base" latinLnBrk="0" hangingPunct="1">
                        <a:lnSpc>
                          <a:spcPct val="100000"/>
                        </a:lnSpc>
                        <a:spcBef>
                          <a:spcPct val="20000"/>
                        </a:spcBef>
                        <a:spcAft>
                          <a:spcPct val="0"/>
                        </a:spcAft>
                        <a:buClr>
                          <a:schemeClr val="tx1"/>
                        </a:buClr>
                        <a:buSzTx/>
                        <a:buFontTx/>
                        <a:buAutoNum type="alphaLcParenR"/>
                        <a:tabLst/>
                      </a:pPr>
                      <a:r>
                        <a:rPr kumimoji="0" lang="id-ID" sz="1800" b="0" i="0" u="none" strike="noStrike" cap="none" normalizeH="0" baseline="0" dirty="0" smtClean="0">
                          <a:ln>
                            <a:noFill/>
                          </a:ln>
                          <a:solidFill>
                            <a:schemeClr val="tx1"/>
                          </a:solidFill>
                          <a:effectLst/>
                          <a:latin typeface="Arial" charset="0"/>
                          <a:cs typeface="Arial" charset="0"/>
                        </a:rPr>
                        <a:t>satuan organisasi di lingkungan Pemerintah Pusat/Daerah atau organisasi lainnya yang diwajibkan menyajikan LK menurut peraturan Per-UU-an (Par 19)</a:t>
                      </a:r>
                      <a:endParaRPr kumimoji="0" lang="en-US" sz="1800" b="0" i="0" u="none" strike="noStrike" cap="none" normalizeH="0" baseline="0" dirty="0" smtClean="0">
                        <a:ln>
                          <a:noFill/>
                        </a:ln>
                        <a:solidFill>
                          <a:schemeClr val="tx1"/>
                        </a:solidFill>
                        <a:effectLst/>
                        <a:latin typeface="Arial" charset="0"/>
                        <a:cs typeface="Arial" charset="0"/>
                      </a:endParaRPr>
                    </a:p>
                    <a:p>
                      <a:pPr marL="533400" marR="0" lvl="0" indent="-533400" algn="ctr" defTabSz="914400" rtl="0" eaLnBrk="1" fontAlgn="base" latinLnBrk="0" hangingPunct="1">
                        <a:lnSpc>
                          <a:spcPct val="100000"/>
                        </a:lnSpc>
                        <a:spcBef>
                          <a:spcPct val="20000"/>
                        </a:spcBef>
                        <a:spcAft>
                          <a:spcPct val="0"/>
                        </a:spcAft>
                        <a:buClr>
                          <a:schemeClr val="tx1"/>
                        </a:buClr>
                        <a:buSzTx/>
                        <a:buFontTx/>
                        <a:buNone/>
                        <a:tabLst/>
                      </a:pPr>
                      <a:r>
                        <a:rPr kumimoji="0" lang="id-ID" sz="2000" b="1" i="0" u="none" strike="noStrike" cap="none" normalizeH="0" baseline="0" dirty="0" smtClean="0">
                          <a:ln>
                            <a:noFill/>
                          </a:ln>
                          <a:solidFill>
                            <a:schemeClr val="tx1"/>
                          </a:solidFill>
                          <a:effectLst/>
                          <a:latin typeface="Arial" charset="0"/>
                          <a:cs typeface="Arial" charset="0"/>
                        </a:rPr>
                        <a:t>Peranan Laporan Keuangan</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cap="none" normalizeH="0" baseline="0" dirty="0" smtClean="0">
                          <a:ln>
                            <a:noFill/>
                          </a:ln>
                          <a:solidFill>
                            <a:schemeClr val="tx1"/>
                          </a:solidFill>
                          <a:effectLst/>
                          <a:latin typeface="Arial" charset="0"/>
                          <a:cs typeface="Arial" charset="0"/>
                        </a:rPr>
                        <a:t>Pelaporan diperlukan untuk kepentingan:</a:t>
                      </a:r>
                    </a:p>
                    <a:p>
                      <a:pPr marL="533400" marR="0" lvl="0" indent="-53340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cap="none" normalizeH="0" baseline="0" dirty="0" smtClean="0">
                          <a:ln>
                            <a:noFill/>
                          </a:ln>
                          <a:solidFill>
                            <a:schemeClr val="tx1"/>
                          </a:solidFill>
                          <a:effectLst/>
                          <a:latin typeface="Arial" charset="0"/>
                          <a:cs typeface="Arial" charset="0"/>
                        </a:rPr>
                        <a:t>- Akuntabilitas;</a:t>
                      </a:r>
                    </a:p>
                    <a:p>
                      <a:pPr marL="533400" marR="0" lvl="0" indent="-53340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cap="none" normalizeH="0" baseline="0" dirty="0" smtClean="0">
                          <a:ln>
                            <a:noFill/>
                          </a:ln>
                          <a:solidFill>
                            <a:schemeClr val="tx1"/>
                          </a:solidFill>
                          <a:effectLst/>
                          <a:latin typeface="Arial" charset="0"/>
                          <a:cs typeface="Arial" charset="0"/>
                        </a:rPr>
                        <a:t>- Manajemen;</a:t>
                      </a:r>
                    </a:p>
                    <a:p>
                      <a:pPr marL="533400" marR="0" lvl="0" indent="-53340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cap="none" normalizeH="0" baseline="0" dirty="0" smtClean="0">
                          <a:ln>
                            <a:noFill/>
                          </a:ln>
                          <a:solidFill>
                            <a:schemeClr val="tx1"/>
                          </a:solidFill>
                          <a:effectLst/>
                          <a:latin typeface="Arial" charset="0"/>
                          <a:cs typeface="Arial" charset="0"/>
                        </a:rPr>
                        <a:t>- Transparansi; dan</a:t>
                      </a:r>
                    </a:p>
                    <a:p>
                      <a:pPr marL="533400" marR="0" lvl="0" indent="-53340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cap="none" normalizeH="0" baseline="0" dirty="0" smtClean="0">
                          <a:ln>
                            <a:noFill/>
                          </a:ln>
                          <a:solidFill>
                            <a:schemeClr val="tx1"/>
                          </a:solidFill>
                          <a:effectLst/>
                          <a:latin typeface="Arial" charset="0"/>
                          <a:cs typeface="Arial" charset="0"/>
                        </a:rPr>
                        <a:t>- Keseimbangan antar generasi</a:t>
                      </a:r>
                    </a:p>
                    <a:p>
                      <a:pPr marL="533400" marR="0" lvl="0" indent="-53340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cap="none" normalizeH="0" baseline="0" dirty="0" smtClean="0">
                          <a:ln>
                            <a:noFill/>
                          </a:ln>
                          <a:solidFill>
                            <a:schemeClr val="tx1"/>
                          </a:solidFill>
                          <a:effectLst/>
                          <a:latin typeface="Arial" charset="0"/>
                          <a:cs typeface="Arial" charset="0"/>
                        </a:rPr>
                        <a:t>(Par 22)</a:t>
                      </a:r>
                      <a:endParaRPr kumimoji="0" lang="en-US" sz="18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lang="id-ID" sz="1800" b="1" kern="1200" dirty="0" smtClean="0">
                          <a:solidFill>
                            <a:schemeClr val="tx1"/>
                          </a:solidFill>
                          <a:latin typeface="+mn-lt"/>
                          <a:ea typeface="+mn-ea"/>
                          <a:cs typeface="+mn-cs"/>
                        </a:rPr>
                        <a:t>Entitas Pelaporan</a:t>
                      </a:r>
                      <a:endParaRPr lang="id-ID" sz="1800" b="1"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kern="1200" baseline="0" dirty="0" smtClean="0">
                          <a:solidFill>
                            <a:schemeClr val="tx1"/>
                          </a:solidFill>
                          <a:latin typeface="+mn-lt"/>
                          <a:ea typeface="+mn-ea"/>
                          <a:cs typeface="+mn-cs"/>
                        </a:rPr>
                        <a:t>Selain sebagaimana disebutkan pada CTA, ditegaskan pula bahwa entitas pelaporan termasuk kementerian negara atau lembaga di lingkungan pemerintah pusat </a:t>
                      </a:r>
                      <a:r>
                        <a:rPr kumimoji="0" lang="id-ID" sz="1800" b="0" i="0" u="none" strike="noStrike" cap="none" normalizeH="0" baseline="0" dirty="0" smtClean="0">
                          <a:ln>
                            <a:noFill/>
                          </a:ln>
                          <a:solidFill>
                            <a:schemeClr val="tx1"/>
                          </a:solidFill>
                          <a:effectLst/>
                          <a:latin typeface="Arial" charset="0"/>
                          <a:cs typeface="Arial" charset="0"/>
                        </a:rPr>
                        <a:t>(</a:t>
                      </a:r>
                      <a:r>
                        <a:rPr kumimoji="0" lang="en-US" sz="1800" b="0" i="0" u="none" strike="noStrike" cap="none" normalizeH="0" baseline="0" dirty="0" smtClean="0">
                          <a:ln>
                            <a:noFill/>
                          </a:ln>
                          <a:solidFill>
                            <a:schemeClr val="tx1"/>
                          </a:solidFill>
                          <a:effectLst/>
                          <a:latin typeface="Arial" charset="0"/>
                          <a:cs typeface="Arial" charset="0"/>
                        </a:rPr>
                        <a:t>Par </a:t>
                      </a:r>
                      <a:r>
                        <a:rPr kumimoji="0" lang="id-ID" sz="1800" b="0" i="0" u="none" strike="noStrike" cap="none" normalizeH="0" baseline="0" dirty="0" smtClean="0">
                          <a:ln>
                            <a:noFill/>
                          </a:ln>
                          <a:solidFill>
                            <a:schemeClr val="tx1"/>
                          </a:solidFill>
                          <a:effectLst/>
                          <a:latin typeface="Arial" charset="0"/>
                          <a:cs typeface="Arial" charset="0"/>
                        </a:rPr>
                        <a:t>22</a:t>
                      </a:r>
                      <a:r>
                        <a:rPr kumimoji="0" lang="en-US" sz="1800" b="0" i="0" u="none" strike="noStrike" cap="none" normalizeH="0" baseline="0" dirty="0" smtClean="0">
                          <a:ln>
                            <a:noFill/>
                          </a:ln>
                          <a:solidFill>
                            <a:schemeClr val="tx1"/>
                          </a:solidFill>
                          <a:effectLst/>
                          <a:latin typeface="Arial" charset="0"/>
                          <a:cs typeface="Arial" charset="0"/>
                        </a:rPr>
                        <a:t>)</a:t>
                      </a:r>
                      <a:endParaRPr kumimoji="0" lang="en-US" sz="2000" b="0" i="0" u="none" strike="noStrike" cap="none" normalizeH="0" baseline="0" dirty="0" smtClean="0">
                        <a:ln>
                          <a:noFill/>
                        </a:ln>
                        <a:solidFill>
                          <a:schemeClr val="tx1"/>
                        </a:solidFill>
                        <a:effectLst/>
                        <a:latin typeface="Arial" charset="0"/>
                        <a:cs typeface="Arial" charset="0"/>
                      </a:endParaRPr>
                    </a:p>
                    <a:p>
                      <a:pPr marL="533400" marR="0" lvl="0" indent="-533400" algn="l" defTabSz="914400" rtl="0" eaLnBrk="1" fontAlgn="base" latinLnBrk="0" hangingPunct="1">
                        <a:lnSpc>
                          <a:spcPct val="100000"/>
                        </a:lnSpc>
                        <a:spcBef>
                          <a:spcPct val="20000"/>
                        </a:spcBef>
                        <a:spcAft>
                          <a:spcPct val="0"/>
                        </a:spcAft>
                        <a:buClr>
                          <a:schemeClr val="tx1"/>
                        </a:buClr>
                        <a:buSzTx/>
                        <a:buFontTx/>
                        <a:buNone/>
                        <a:tabLst/>
                      </a:pPr>
                      <a:endParaRPr kumimoji="0" lang="id-ID" sz="1600" b="1" i="0" u="none" strike="noStrike" cap="none" normalizeH="0" baseline="0" dirty="0" smtClean="0">
                        <a:ln>
                          <a:noFill/>
                        </a:ln>
                        <a:solidFill>
                          <a:schemeClr val="tx1"/>
                        </a:solidFill>
                        <a:effectLst/>
                        <a:latin typeface="Arial" charset="0"/>
                        <a:cs typeface="Arial" charset="0"/>
                      </a:endParaRPr>
                    </a:p>
                    <a:p>
                      <a:pPr marL="533400" marR="0" lvl="0" indent="-533400" algn="l" defTabSz="914400" rtl="0" eaLnBrk="1" fontAlgn="base" latinLnBrk="0" hangingPunct="1">
                        <a:lnSpc>
                          <a:spcPct val="100000"/>
                        </a:lnSpc>
                        <a:spcBef>
                          <a:spcPct val="20000"/>
                        </a:spcBef>
                        <a:spcAft>
                          <a:spcPct val="0"/>
                        </a:spcAft>
                        <a:buClr>
                          <a:schemeClr val="tx1"/>
                        </a:buClr>
                        <a:buSzTx/>
                        <a:buFontTx/>
                        <a:buNone/>
                        <a:tabLst/>
                      </a:pPr>
                      <a:endParaRPr kumimoji="0" lang="id-ID" sz="1600" b="1" i="0" u="none" strike="noStrike" cap="none" normalizeH="0" baseline="0" dirty="0" smtClean="0">
                        <a:ln>
                          <a:noFill/>
                        </a:ln>
                        <a:solidFill>
                          <a:schemeClr val="tx1"/>
                        </a:solidFill>
                        <a:effectLst/>
                        <a:latin typeface="Arial" charset="0"/>
                        <a:cs typeface="Arial" charset="0"/>
                      </a:endParaRPr>
                    </a:p>
                    <a:p>
                      <a:pPr marL="533400" marR="0" lvl="0" indent="-533400" algn="l" defTabSz="914400" rtl="0" eaLnBrk="1" fontAlgn="base" latinLnBrk="0" hangingPunct="1">
                        <a:lnSpc>
                          <a:spcPct val="100000"/>
                        </a:lnSpc>
                        <a:spcBef>
                          <a:spcPct val="20000"/>
                        </a:spcBef>
                        <a:spcAft>
                          <a:spcPct val="0"/>
                        </a:spcAft>
                        <a:buClr>
                          <a:schemeClr val="tx1"/>
                        </a:buClr>
                        <a:buSzTx/>
                        <a:buFontTx/>
                        <a:buNone/>
                        <a:tabLst/>
                      </a:pPr>
                      <a:endParaRPr kumimoji="0" lang="id-ID" sz="1800" b="1" i="0" u="none" strike="noStrike" cap="none" normalizeH="0" baseline="0" dirty="0" smtClean="0">
                        <a:ln>
                          <a:noFill/>
                        </a:ln>
                        <a:solidFill>
                          <a:schemeClr val="tx1"/>
                        </a:solidFill>
                        <a:effectLst/>
                        <a:latin typeface="Arial" charset="0"/>
                        <a:cs typeface="Arial" charset="0"/>
                      </a:endParaRPr>
                    </a:p>
                    <a:p>
                      <a:pPr marL="533400" marR="0" lvl="0" indent="-533400" algn="ctr" defTabSz="914400" rtl="0" eaLnBrk="1" fontAlgn="base" latinLnBrk="0" hangingPunct="1">
                        <a:lnSpc>
                          <a:spcPct val="100000"/>
                        </a:lnSpc>
                        <a:spcBef>
                          <a:spcPct val="20000"/>
                        </a:spcBef>
                        <a:spcAft>
                          <a:spcPct val="0"/>
                        </a:spcAft>
                        <a:buClr>
                          <a:schemeClr val="tx1"/>
                        </a:buClr>
                        <a:buSzTx/>
                        <a:buFontTx/>
                        <a:buNone/>
                        <a:tabLst/>
                      </a:pPr>
                      <a:endParaRPr kumimoji="0" lang="id-ID" sz="400" b="1" i="0" u="none" strike="noStrike" cap="none" normalizeH="0" baseline="0" dirty="0" smtClean="0">
                        <a:ln>
                          <a:noFill/>
                        </a:ln>
                        <a:solidFill>
                          <a:schemeClr val="tx1"/>
                        </a:solidFill>
                        <a:effectLst/>
                        <a:latin typeface="Arial" charset="0"/>
                        <a:cs typeface="Arial" charset="0"/>
                      </a:endParaRPr>
                    </a:p>
                    <a:p>
                      <a:pPr marL="533400" marR="0" lvl="0" indent="-533400" algn="ctr" defTabSz="914400" rtl="0" eaLnBrk="1" fontAlgn="base" latinLnBrk="0" hangingPunct="1">
                        <a:lnSpc>
                          <a:spcPct val="100000"/>
                        </a:lnSpc>
                        <a:spcBef>
                          <a:spcPct val="20000"/>
                        </a:spcBef>
                        <a:spcAft>
                          <a:spcPct val="0"/>
                        </a:spcAft>
                        <a:buClr>
                          <a:schemeClr val="tx1"/>
                        </a:buClr>
                        <a:buSzTx/>
                        <a:buFontTx/>
                        <a:buNone/>
                        <a:tabLst/>
                      </a:pPr>
                      <a:r>
                        <a:rPr kumimoji="0" lang="id-ID" sz="2000" b="1" i="0" u="none" strike="noStrike" cap="none" normalizeH="0" baseline="0" dirty="0" smtClean="0">
                          <a:ln>
                            <a:noFill/>
                          </a:ln>
                          <a:solidFill>
                            <a:schemeClr val="tx1"/>
                          </a:solidFill>
                          <a:effectLst/>
                          <a:latin typeface="Arial" charset="0"/>
                          <a:cs typeface="Arial" charset="0"/>
                        </a:rPr>
                        <a:t>Peranan Laporan Keuangan</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cap="none" normalizeH="0" baseline="0" dirty="0" smtClean="0">
                          <a:ln>
                            <a:noFill/>
                          </a:ln>
                          <a:solidFill>
                            <a:schemeClr val="tx1"/>
                          </a:solidFill>
                          <a:effectLst/>
                          <a:latin typeface="Arial" charset="0"/>
                          <a:cs typeface="Arial" charset="0"/>
                        </a:rPr>
                        <a:t>Pelaporan diperlukan untuk kepentingan:</a:t>
                      </a:r>
                    </a:p>
                    <a:p>
                      <a:pPr marL="533400" marR="0" lvl="0" indent="-53340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cap="none" normalizeH="0" baseline="0" dirty="0" smtClean="0">
                          <a:ln>
                            <a:noFill/>
                          </a:ln>
                          <a:solidFill>
                            <a:schemeClr val="tx1"/>
                          </a:solidFill>
                          <a:effectLst/>
                          <a:latin typeface="Arial" charset="0"/>
                          <a:cs typeface="Arial" charset="0"/>
                        </a:rPr>
                        <a:t>- Akuntabilitas;</a:t>
                      </a:r>
                    </a:p>
                    <a:p>
                      <a:pPr marL="533400" marR="0" lvl="0" indent="-53340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cap="none" normalizeH="0" baseline="0" dirty="0" smtClean="0">
                          <a:ln>
                            <a:noFill/>
                          </a:ln>
                          <a:solidFill>
                            <a:schemeClr val="tx1"/>
                          </a:solidFill>
                          <a:effectLst/>
                          <a:latin typeface="Arial" charset="0"/>
                          <a:cs typeface="Arial" charset="0"/>
                        </a:rPr>
                        <a:t>- Manajemen;</a:t>
                      </a:r>
                    </a:p>
                    <a:p>
                      <a:pPr marL="533400" marR="0" lvl="0" indent="-53340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cap="none" normalizeH="0" baseline="0" dirty="0" smtClean="0">
                          <a:ln>
                            <a:noFill/>
                          </a:ln>
                          <a:solidFill>
                            <a:schemeClr val="tx1"/>
                          </a:solidFill>
                          <a:effectLst/>
                          <a:latin typeface="Arial" charset="0"/>
                          <a:cs typeface="Arial" charset="0"/>
                        </a:rPr>
                        <a:t>- Transparansi; dan</a:t>
                      </a:r>
                    </a:p>
                    <a:p>
                      <a:pPr marL="533400" marR="0" lvl="0" indent="-53340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cap="none" normalizeH="0" baseline="0" dirty="0" smtClean="0">
                          <a:ln>
                            <a:noFill/>
                          </a:ln>
                          <a:solidFill>
                            <a:schemeClr val="tx1"/>
                          </a:solidFill>
                          <a:effectLst/>
                          <a:latin typeface="Arial" charset="0"/>
                          <a:cs typeface="Arial" charset="0"/>
                        </a:rPr>
                        <a:t>- Keseimbangan antar generasi</a:t>
                      </a:r>
                    </a:p>
                    <a:p>
                      <a:pPr marL="533400" marR="0" lvl="0" indent="-53340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cap="none" normalizeH="0" baseline="0" dirty="0" smtClean="0">
                          <a:ln>
                            <a:noFill/>
                          </a:ln>
                          <a:solidFill>
                            <a:schemeClr val="tx1"/>
                          </a:solidFill>
                          <a:effectLst/>
                          <a:latin typeface="Arial" charset="0"/>
                          <a:cs typeface="Arial" charset="0"/>
                        </a:rPr>
                        <a:t>- </a:t>
                      </a:r>
                      <a:r>
                        <a:rPr kumimoji="0" lang="id-ID" sz="1800" b="1" i="0" u="none" strike="noStrike" cap="none" normalizeH="0" baseline="0" dirty="0" smtClean="0">
                          <a:ln>
                            <a:noFill/>
                          </a:ln>
                          <a:solidFill>
                            <a:schemeClr val="tx1"/>
                          </a:solidFill>
                          <a:effectLst/>
                          <a:latin typeface="Arial" charset="0"/>
                          <a:cs typeface="Arial" charset="0"/>
                        </a:rPr>
                        <a:t>Evaluasi Kinerja </a:t>
                      </a:r>
                      <a:r>
                        <a:rPr kumimoji="0" lang="id-ID" sz="1800" b="0" i="0" u="none" strike="noStrike" cap="none" normalizeH="0" baseline="0" dirty="0" smtClean="0">
                          <a:ln>
                            <a:noFill/>
                          </a:ln>
                          <a:solidFill>
                            <a:schemeClr val="tx1"/>
                          </a:solidFill>
                          <a:effectLst/>
                          <a:latin typeface="Arial" charset="0"/>
                          <a:cs typeface="Arial" charset="0"/>
                        </a:rPr>
                        <a:t>(Par 25)</a:t>
                      </a:r>
                      <a:endParaRPr kumimoji="0" lang="en-US" sz="18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cxnSp>
        <p:nvCxnSpPr>
          <p:cNvPr id="5" name="Straight Connector 4"/>
          <p:cNvCxnSpPr/>
          <p:nvPr/>
        </p:nvCxnSpPr>
        <p:spPr>
          <a:xfrm>
            <a:off x="152400" y="4267200"/>
            <a:ext cx="8686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5</a:t>
            </a:fld>
            <a:endParaRPr lang="en-US">
              <a:latin typeface="+mj-lt"/>
              <a:cs typeface="Arial" charset="0"/>
            </a:endParaRPr>
          </a:p>
        </p:txBody>
      </p:sp>
      <p:sp>
        <p:nvSpPr>
          <p:cNvPr id="75778" name="Rectangle 2"/>
          <p:cNvSpPr>
            <a:spLocks noGrp="1" noChangeArrowheads="1"/>
          </p:cNvSpPr>
          <p:nvPr>
            <p:ph type="title"/>
          </p:nvPr>
        </p:nvSpPr>
        <p:spPr>
          <a:xfrm>
            <a:off x="1219200" y="88900"/>
            <a:ext cx="6991350" cy="901700"/>
          </a:xfrm>
        </p:spPr>
        <p:txBody>
          <a:bodyPr/>
          <a:lstStyle/>
          <a:p>
            <a:pPr algn="ctr" eaLnBrk="1" hangingPunct="1">
              <a:defRPr/>
            </a:pPr>
            <a:r>
              <a:rPr lang="id-ID" sz="2800" dirty="0" smtClean="0"/>
              <a:t>1. KERANGKA KONSEPTUAL </a:t>
            </a:r>
            <a:br>
              <a:rPr lang="id-ID" sz="2800" dirty="0" smtClean="0"/>
            </a:br>
            <a:r>
              <a:rPr lang="id-ID" sz="2800" dirty="0" smtClean="0"/>
              <a:t>AKUNTANSI PEMERINTAH</a:t>
            </a:r>
            <a:endParaRPr lang="en-US" sz="2800" dirty="0" smtClean="0"/>
          </a:p>
        </p:txBody>
      </p:sp>
      <p:graphicFrame>
        <p:nvGraphicFramePr>
          <p:cNvPr id="75843" name="Group 67"/>
          <p:cNvGraphicFramePr>
            <a:graphicFrameLocks noGrp="1"/>
          </p:cNvGraphicFramePr>
          <p:nvPr>
            <p:ph idx="1"/>
          </p:nvPr>
        </p:nvGraphicFramePr>
        <p:xfrm>
          <a:off x="152400" y="1066800"/>
          <a:ext cx="8763000" cy="5486400"/>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lang="id-ID" sz="1800" b="1" kern="1200" dirty="0" smtClean="0">
                          <a:solidFill>
                            <a:schemeClr val="tx1"/>
                          </a:solidFill>
                          <a:latin typeface="+mn-lt"/>
                          <a:ea typeface="+mn-ea"/>
                          <a:cs typeface="+mn-cs"/>
                        </a:rPr>
                        <a:t>Komponen Laporan Keuangan </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800" b="1" i="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b="1" i="1" kern="1200" dirty="0" smtClean="0">
                          <a:solidFill>
                            <a:schemeClr val="tx1"/>
                          </a:solidFill>
                          <a:latin typeface="+mn-lt"/>
                          <a:ea typeface="+mn-ea"/>
                          <a:cs typeface="+mn-cs"/>
                        </a:rPr>
                        <a:t>Laporan Keuangan Pokok</a:t>
                      </a:r>
                      <a:endParaRPr lang="id-ID" sz="1600" b="1" i="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Char char="-"/>
                        <a:tabLst/>
                      </a:pPr>
                      <a:r>
                        <a:rPr kumimoji="0" lang="id-ID" sz="1600" b="0" i="0" u="none" strike="noStrike" cap="none" normalizeH="0" baseline="0" dirty="0" smtClean="0">
                          <a:ln>
                            <a:noFill/>
                          </a:ln>
                          <a:solidFill>
                            <a:schemeClr val="tx1"/>
                          </a:solidFill>
                          <a:effectLst/>
                          <a:latin typeface="Arial" charset="0"/>
                          <a:cs typeface="Arial" charset="0"/>
                        </a:rPr>
                        <a:t>LRA</a:t>
                      </a:r>
                    </a:p>
                    <a:p>
                      <a:pPr marL="0" marR="0" lvl="0" indent="0" algn="l" defTabSz="914400" rtl="0" eaLnBrk="1" fontAlgn="base" latinLnBrk="0" hangingPunct="1">
                        <a:lnSpc>
                          <a:spcPct val="100000"/>
                        </a:lnSpc>
                        <a:spcBef>
                          <a:spcPts val="0"/>
                        </a:spcBef>
                        <a:spcAft>
                          <a:spcPct val="0"/>
                        </a:spcAft>
                        <a:buClr>
                          <a:schemeClr val="tx1"/>
                        </a:buClr>
                        <a:buSzTx/>
                        <a:buFontTx/>
                        <a:buChar char="-"/>
                        <a:tabLst/>
                      </a:pPr>
                      <a:r>
                        <a:rPr kumimoji="0" lang="id-ID" sz="1600" b="0" i="0" u="none" strike="noStrike" cap="none" normalizeH="0" baseline="0" dirty="0" smtClean="0">
                          <a:ln>
                            <a:noFill/>
                          </a:ln>
                          <a:solidFill>
                            <a:schemeClr val="tx1"/>
                          </a:solidFill>
                          <a:effectLst/>
                          <a:latin typeface="Arial" charset="0"/>
                          <a:cs typeface="Arial" charset="0"/>
                        </a:rPr>
                        <a:t>Neraca</a:t>
                      </a:r>
                    </a:p>
                    <a:p>
                      <a:pPr marL="0" marR="0" lvl="0" indent="0" algn="l" defTabSz="914400" rtl="0" eaLnBrk="1" fontAlgn="base" latinLnBrk="0" hangingPunct="1">
                        <a:lnSpc>
                          <a:spcPct val="100000"/>
                        </a:lnSpc>
                        <a:spcBef>
                          <a:spcPts val="0"/>
                        </a:spcBef>
                        <a:spcAft>
                          <a:spcPct val="0"/>
                        </a:spcAft>
                        <a:buClr>
                          <a:schemeClr val="tx1"/>
                        </a:buClr>
                        <a:buSzTx/>
                        <a:buFontTx/>
                        <a:buChar char="-"/>
                        <a:tabLst/>
                      </a:pPr>
                      <a:r>
                        <a:rPr kumimoji="0" lang="id-ID" sz="1600" b="0" i="0" u="none" strike="noStrike" cap="none" normalizeH="0" baseline="0" dirty="0" smtClean="0">
                          <a:ln>
                            <a:noFill/>
                          </a:ln>
                          <a:solidFill>
                            <a:schemeClr val="tx1"/>
                          </a:solidFill>
                          <a:effectLst/>
                          <a:latin typeface="Arial" charset="0"/>
                          <a:cs typeface="Arial" charset="0"/>
                        </a:rPr>
                        <a:t>LAK</a:t>
                      </a:r>
                    </a:p>
                    <a:p>
                      <a:pPr marL="0" marR="0" lvl="0" indent="0" algn="l" defTabSz="914400" rtl="0" eaLnBrk="1" fontAlgn="base" latinLnBrk="0" hangingPunct="1">
                        <a:lnSpc>
                          <a:spcPct val="100000"/>
                        </a:lnSpc>
                        <a:spcBef>
                          <a:spcPts val="0"/>
                        </a:spcBef>
                        <a:spcAft>
                          <a:spcPct val="0"/>
                        </a:spcAft>
                        <a:buClr>
                          <a:schemeClr val="tx1"/>
                        </a:buClr>
                        <a:buSzTx/>
                        <a:buFontTx/>
                        <a:buChar char="-"/>
                        <a:tabLst/>
                      </a:pPr>
                      <a:r>
                        <a:rPr kumimoji="0" lang="id-ID" sz="1600" b="0" i="0" u="none" strike="noStrike" cap="none" normalizeH="0" baseline="0" dirty="0" smtClean="0">
                          <a:ln>
                            <a:noFill/>
                          </a:ln>
                          <a:solidFill>
                            <a:schemeClr val="tx1"/>
                          </a:solidFill>
                          <a:effectLst/>
                          <a:latin typeface="Arial" charset="0"/>
                          <a:cs typeface="Arial" charset="0"/>
                        </a:rPr>
                        <a:t>CaLK (Par 25)</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1" i="1" u="none" strike="noStrike" cap="none" normalizeH="0" baseline="0" dirty="0" smtClean="0">
                          <a:ln>
                            <a:noFill/>
                          </a:ln>
                          <a:solidFill>
                            <a:schemeClr val="tx1"/>
                          </a:solidFill>
                          <a:effectLst/>
                          <a:latin typeface="Arial" charset="0"/>
                          <a:cs typeface="Arial" charset="0"/>
                        </a:rPr>
                        <a:t>Laporan yang Bersifat optional</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600" b="0" i="0" u="none" strike="noStrike" cap="none" normalizeH="0" baseline="0" dirty="0" smtClean="0">
                          <a:ln>
                            <a:noFill/>
                          </a:ln>
                          <a:solidFill>
                            <a:schemeClr val="tx1"/>
                          </a:solidFill>
                          <a:effectLst/>
                          <a:latin typeface="Arial" charset="0"/>
                          <a:cs typeface="Arial" charset="0"/>
                        </a:rPr>
                        <a:t>-Laporan Kinerja Keuangan (LKK)</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600" b="0" i="0" u="none" strike="noStrike" cap="none" normalizeH="0" baseline="0" dirty="0" smtClean="0">
                          <a:ln>
                            <a:noFill/>
                          </a:ln>
                          <a:solidFill>
                            <a:schemeClr val="tx1"/>
                          </a:solidFill>
                          <a:effectLst/>
                          <a:latin typeface="Arial" charset="0"/>
                          <a:cs typeface="Arial" charset="0"/>
                        </a:rPr>
                        <a:t>-Laporan Perubahan Ekuitas (LPE) </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600" b="0" i="0" u="none" strike="noStrike" cap="none" normalizeH="0" baseline="0" dirty="0" smtClean="0">
                          <a:ln>
                            <a:noFill/>
                          </a:ln>
                          <a:solidFill>
                            <a:schemeClr val="tx1"/>
                          </a:solidFill>
                          <a:effectLst/>
                          <a:latin typeface="Arial" charset="0"/>
                          <a:cs typeface="Arial" charset="0"/>
                        </a:rPr>
                        <a:t>(par 26)</a:t>
                      </a:r>
                    </a:p>
                    <a:p>
                      <a:pPr marL="533400" marR="0" lvl="0" indent="-533400" algn="l" defTabSz="914400" rtl="0" eaLnBrk="1" fontAlgn="base" latinLnBrk="0" hangingPunct="1">
                        <a:lnSpc>
                          <a:spcPct val="100000"/>
                        </a:lnSpc>
                        <a:spcBef>
                          <a:spcPct val="20000"/>
                        </a:spcBef>
                        <a:spcAft>
                          <a:spcPct val="0"/>
                        </a:spcAft>
                        <a:buClr>
                          <a:schemeClr val="tx1"/>
                        </a:buClr>
                        <a:buSzTx/>
                        <a:buFontTx/>
                        <a:buNone/>
                        <a:tabLst/>
                      </a:pPr>
                      <a:endParaRPr kumimoji="0" lang="id-ID" sz="2000" b="1"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lang="id-ID" sz="1800" b="1" kern="1200" dirty="0" smtClean="0">
                          <a:solidFill>
                            <a:schemeClr val="tx1"/>
                          </a:solidFill>
                          <a:latin typeface="+mn-lt"/>
                          <a:ea typeface="+mn-ea"/>
                          <a:cs typeface="+mn-cs"/>
                        </a:rPr>
                        <a:t>Komponen Laporan Keuangan </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800" b="1" i="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b="1" i="1" kern="1200" dirty="0" smtClean="0">
                          <a:solidFill>
                            <a:schemeClr val="tx1"/>
                          </a:solidFill>
                          <a:latin typeface="+mn-lt"/>
                          <a:ea typeface="+mn-ea"/>
                          <a:cs typeface="+mn-cs"/>
                        </a:rPr>
                        <a:t>Keuangan Pokok</a:t>
                      </a:r>
                      <a:endParaRPr lang="id-ID" sz="1600" b="1" i="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Char char="-"/>
                        <a:tabLst/>
                      </a:pPr>
                      <a:r>
                        <a:rPr kumimoji="0" lang="id-ID" sz="1800" b="0" i="0" u="none" strike="noStrike" cap="none" normalizeH="0" baseline="0" dirty="0" smtClean="0">
                          <a:ln>
                            <a:noFill/>
                          </a:ln>
                          <a:solidFill>
                            <a:schemeClr val="tx1"/>
                          </a:solidFill>
                          <a:effectLst/>
                          <a:latin typeface="Arial" charset="0"/>
                          <a:cs typeface="Arial" charset="0"/>
                        </a:rPr>
                        <a:t>LRA</a:t>
                      </a:r>
                    </a:p>
                    <a:p>
                      <a:pPr marL="0" marR="0" lvl="0" indent="0" algn="l" defTabSz="914400" rtl="0" eaLnBrk="1" fontAlgn="base" latinLnBrk="0" hangingPunct="1">
                        <a:lnSpc>
                          <a:spcPct val="100000"/>
                        </a:lnSpc>
                        <a:spcBef>
                          <a:spcPts val="0"/>
                        </a:spcBef>
                        <a:spcAft>
                          <a:spcPct val="0"/>
                        </a:spcAft>
                        <a:buClr>
                          <a:schemeClr val="tx1"/>
                        </a:buClr>
                        <a:buSzTx/>
                        <a:buFontTx/>
                        <a:buChar char="-"/>
                        <a:tabLst/>
                      </a:pPr>
                      <a:r>
                        <a:rPr kumimoji="0" lang="id-ID" sz="1800" b="0" i="0" u="none" strike="noStrike" cap="none" normalizeH="0" baseline="0" dirty="0" smtClean="0">
                          <a:ln>
                            <a:noFill/>
                          </a:ln>
                          <a:solidFill>
                            <a:schemeClr val="tx1"/>
                          </a:solidFill>
                          <a:effectLst/>
                          <a:latin typeface="Arial" charset="0"/>
                          <a:cs typeface="Arial" charset="0"/>
                        </a:rPr>
                        <a:t>Laporan Perubahan SAL</a:t>
                      </a:r>
                    </a:p>
                    <a:p>
                      <a:pPr marL="0" marR="0" lvl="0" indent="0" algn="l" defTabSz="914400" rtl="0" eaLnBrk="1" fontAlgn="base" latinLnBrk="0" hangingPunct="1">
                        <a:lnSpc>
                          <a:spcPct val="100000"/>
                        </a:lnSpc>
                        <a:spcBef>
                          <a:spcPts val="0"/>
                        </a:spcBef>
                        <a:spcAft>
                          <a:spcPct val="0"/>
                        </a:spcAft>
                        <a:buClr>
                          <a:schemeClr val="tx1"/>
                        </a:buClr>
                        <a:buSzTx/>
                        <a:buFontTx/>
                        <a:buChar char="-"/>
                        <a:tabLst/>
                      </a:pPr>
                      <a:r>
                        <a:rPr kumimoji="0" lang="id-ID" sz="1800" b="0" i="0" u="none" strike="noStrike" cap="none" normalizeH="0" baseline="0" dirty="0" smtClean="0">
                          <a:ln>
                            <a:noFill/>
                          </a:ln>
                          <a:solidFill>
                            <a:schemeClr val="tx1"/>
                          </a:solidFill>
                          <a:effectLst/>
                          <a:latin typeface="Arial" charset="0"/>
                          <a:cs typeface="Arial" charset="0"/>
                        </a:rPr>
                        <a:t>Neraca</a:t>
                      </a:r>
                    </a:p>
                    <a:p>
                      <a:pPr marL="0" marR="0" lvl="0" indent="0" algn="l" defTabSz="914400" rtl="0" eaLnBrk="1" fontAlgn="base" latinLnBrk="0" hangingPunct="1">
                        <a:lnSpc>
                          <a:spcPct val="100000"/>
                        </a:lnSpc>
                        <a:spcBef>
                          <a:spcPts val="0"/>
                        </a:spcBef>
                        <a:spcAft>
                          <a:spcPct val="0"/>
                        </a:spcAft>
                        <a:buClr>
                          <a:schemeClr val="tx1"/>
                        </a:buClr>
                        <a:buSzTx/>
                        <a:buFontTx/>
                        <a:buChar char="-"/>
                        <a:tabLst/>
                      </a:pPr>
                      <a:r>
                        <a:rPr kumimoji="0" lang="id-ID" sz="1800" b="0" i="0" u="none" strike="noStrike" cap="none" normalizeH="0" baseline="0" dirty="0" smtClean="0">
                          <a:ln>
                            <a:noFill/>
                          </a:ln>
                          <a:solidFill>
                            <a:schemeClr val="tx1"/>
                          </a:solidFill>
                          <a:effectLst/>
                          <a:latin typeface="Arial" charset="0"/>
                          <a:cs typeface="Arial" charset="0"/>
                        </a:rPr>
                        <a:t>Laporan Operasional (LO)</a:t>
                      </a:r>
                    </a:p>
                    <a:p>
                      <a:pPr marL="0" marR="0" lvl="0" indent="0" algn="l" defTabSz="914400" rtl="0" eaLnBrk="1" fontAlgn="base" latinLnBrk="0" hangingPunct="1">
                        <a:lnSpc>
                          <a:spcPct val="100000"/>
                        </a:lnSpc>
                        <a:spcBef>
                          <a:spcPts val="0"/>
                        </a:spcBef>
                        <a:spcAft>
                          <a:spcPct val="0"/>
                        </a:spcAft>
                        <a:buClr>
                          <a:schemeClr val="tx1"/>
                        </a:buClr>
                        <a:buSzTx/>
                        <a:buFontTx/>
                        <a:buChar char="-"/>
                        <a:tabLst/>
                      </a:pPr>
                      <a:r>
                        <a:rPr kumimoji="0" lang="id-ID" sz="1800" b="0" i="0" u="none" strike="noStrike" cap="none" normalizeH="0" baseline="0" dirty="0" smtClean="0">
                          <a:ln>
                            <a:noFill/>
                          </a:ln>
                          <a:solidFill>
                            <a:schemeClr val="tx1"/>
                          </a:solidFill>
                          <a:effectLst/>
                          <a:latin typeface="Arial" charset="0"/>
                          <a:cs typeface="Arial" charset="0"/>
                        </a:rPr>
                        <a:t>LAK</a:t>
                      </a:r>
                    </a:p>
                    <a:p>
                      <a:pPr marL="0" marR="0" lvl="0" indent="0" algn="l" defTabSz="914400" rtl="0" eaLnBrk="1" fontAlgn="base" latinLnBrk="0" hangingPunct="1">
                        <a:lnSpc>
                          <a:spcPct val="100000"/>
                        </a:lnSpc>
                        <a:spcBef>
                          <a:spcPts val="0"/>
                        </a:spcBef>
                        <a:spcAft>
                          <a:spcPct val="0"/>
                        </a:spcAft>
                        <a:buClr>
                          <a:schemeClr val="tx1"/>
                        </a:buClr>
                        <a:buSzTx/>
                        <a:buFontTx/>
                        <a:buChar char="-"/>
                        <a:tabLst/>
                      </a:pPr>
                      <a:r>
                        <a:rPr kumimoji="0" lang="id-ID" sz="1800" b="0" i="0" u="none" strike="noStrike" cap="none" normalizeH="0" baseline="0" dirty="0" smtClean="0">
                          <a:ln>
                            <a:noFill/>
                          </a:ln>
                          <a:solidFill>
                            <a:schemeClr val="tx1"/>
                          </a:solidFill>
                          <a:effectLst/>
                          <a:latin typeface="Arial" charset="0"/>
                          <a:cs typeface="Arial" charset="0"/>
                        </a:rPr>
                        <a:t>Laporan Perubahan Ekuitas (LPE)</a:t>
                      </a:r>
                    </a:p>
                    <a:p>
                      <a:pPr marL="0" marR="0" lvl="0" indent="0" algn="l" defTabSz="914400" rtl="0" eaLnBrk="1" fontAlgn="base" latinLnBrk="0" hangingPunct="1">
                        <a:lnSpc>
                          <a:spcPct val="100000"/>
                        </a:lnSpc>
                        <a:spcBef>
                          <a:spcPts val="0"/>
                        </a:spcBef>
                        <a:spcAft>
                          <a:spcPct val="0"/>
                        </a:spcAft>
                        <a:buClr>
                          <a:schemeClr val="tx1"/>
                        </a:buClr>
                        <a:buSzTx/>
                        <a:buFontTx/>
                        <a:buChar char="-"/>
                        <a:tabLst/>
                      </a:pPr>
                      <a:r>
                        <a:rPr kumimoji="0" lang="id-ID" sz="1800" b="0" i="0" u="none" strike="noStrike" cap="none" normalizeH="0" baseline="0" dirty="0" smtClean="0">
                          <a:ln>
                            <a:noFill/>
                          </a:ln>
                          <a:solidFill>
                            <a:schemeClr val="tx1"/>
                          </a:solidFill>
                          <a:effectLst/>
                          <a:latin typeface="Arial" charset="0"/>
                          <a:cs typeface="Arial" charset="0"/>
                        </a:rPr>
                        <a:t>CaLK (Par 28)</a:t>
                      </a:r>
                    </a:p>
                    <a:p>
                      <a:pPr marL="533400" marR="0" lvl="0" indent="-533400" algn="l" defTabSz="914400" rtl="0" eaLnBrk="1" fontAlgn="base" latinLnBrk="0" hangingPunct="1">
                        <a:lnSpc>
                          <a:spcPct val="100000"/>
                        </a:lnSpc>
                        <a:spcBef>
                          <a:spcPct val="20000"/>
                        </a:spcBef>
                        <a:spcAft>
                          <a:spcPct val="0"/>
                        </a:spcAft>
                        <a:buClr>
                          <a:schemeClr val="tx1"/>
                        </a:buClr>
                        <a:buSzTx/>
                        <a:buFontTx/>
                        <a:buNone/>
                        <a:tabLst/>
                      </a:pPr>
                      <a:endParaRPr kumimoji="0" lang="id-ID" sz="2000" b="1" i="0" u="none" strike="noStrike" cap="none" normalizeH="0" baseline="0" dirty="0" smtClean="0">
                        <a:ln>
                          <a:noFill/>
                        </a:ln>
                        <a:solidFill>
                          <a:schemeClr val="tx1"/>
                        </a:solidFill>
                        <a:effectLst/>
                        <a:latin typeface="Arial" charset="0"/>
                        <a:cs typeface="Arial" charset="0"/>
                      </a:endParaRPr>
                    </a:p>
                    <a:p>
                      <a:pPr marL="533400" marR="0" lvl="0" indent="-533400" algn="l" defTabSz="914400" rtl="0" eaLnBrk="1" fontAlgn="base" latinLnBrk="0" hangingPunct="1">
                        <a:lnSpc>
                          <a:spcPct val="100000"/>
                        </a:lnSpc>
                        <a:spcBef>
                          <a:spcPct val="20000"/>
                        </a:spcBef>
                        <a:spcAft>
                          <a:spcPct val="0"/>
                        </a:spcAft>
                        <a:buClr>
                          <a:schemeClr val="tx1"/>
                        </a:buClr>
                        <a:buSzTx/>
                        <a:buFontTx/>
                        <a:buNone/>
                        <a:tabLst/>
                      </a:pPr>
                      <a:endParaRPr kumimoji="0" lang="id-ID" sz="2000" b="1"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6</a:t>
            </a:fld>
            <a:endParaRPr lang="en-US">
              <a:latin typeface="+mj-lt"/>
              <a:cs typeface="Arial" charset="0"/>
            </a:endParaRPr>
          </a:p>
        </p:txBody>
      </p:sp>
      <p:sp>
        <p:nvSpPr>
          <p:cNvPr id="75778" name="Rectangle 2"/>
          <p:cNvSpPr>
            <a:spLocks noGrp="1" noChangeArrowheads="1"/>
          </p:cNvSpPr>
          <p:nvPr>
            <p:ph type="title"/>
          </p:nvPr>
        </p:nvSpPr>
        <p:spPr>
          <a:xfrm>
            <a:off x="1219200" y="88900"/>
            <a:ext cx="6991350" cy="901700"/>
          </a:xfrm>
        </p:spPr>
        <p:txBody>
          <a:bodyPr/>
          <a:lstStyle/>
          <a:p>
            <a:pPr algn="ctr" eaLnBrk="1" hangingPunct="1">
              <a:defRPr/>
            </a:pPr>
            <a:r>
              <a:rPr lang="id-ID" sz="2800" dirty="0" smtClean="0"/>
              <a:t>1. KERANGKA KONSEPTUAL </a:t>
            </a:r>
            <a:br>
              <a:rPr lang="id-ID" sz="2800" dirty="0" smtClean="0"/>
            </a:br>
            <a:r>
              <a:rPr lang="id-ID" sz="2800" dirty="0" smtClean="0"/>
              <a:t>AKUNTANSI PEMERINTAH</a:t>
            </a:r>
            <a:endParaRPr lang="en-US" sz="2800" dirty="0" smtClean="0"/>
          </a:p>
        </p:txBody>
      </p:sp>
      <p:graphicFrame>
        <p:nvGraphicFramePr>
          <p:cNvPr id="75843" name="Group 67"/>
          <p:cNvGraphicFramePr>
            <a:graphicFrameLocks noGrp="1"/>
          </p:cNvGraphicFramePr>
          <p:nvPr>
            <p:ph idx="1"/>
          </p:nvPr>
        </p:nvGraphicFramePr>
        <p:xfrm>
          <a:off x="152400" y="1066800"/>
          <a:ext cx="8763000" cy="5486400"/>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533400" marR="0" lvl="0" indent="-533400" algn="ctr" defTabSz="914400" rtl="0" eaLnBrk="1" fontAlgn="base" latinLnBrk="0" hangingPunct="1">
                        <a:lnSpc>
                          <a:spcPct val="100000"/>
                        </a:lnSpc>
                        <a:spcBef>
                          <a:spcPct val="20000"/>
                        </a:spcBef>
                        <a:spcAft>
                          <a:spcPct val="0"/>
                        </a:spcAft>
                        <a:buClr>
                          <a:schemeClr val="tx1"/>
                        </a:buClr>
                        <a:buSzTx/>
                        <a:buFontTx/>
                        <a:buNone/>
                        <a:tabLst/>
                      </a:pPr>
                      <a:r>
                        <a:rPr kumimoji="0" lang="id-ID" sz="2000" b="1" i="0" u="none" strike="noStrike" cap="none" normalizeH="0" baseline="0" dirty="0" smtClean="0">
                          <a:ln>
                            <a:noFill/>
                          </a:ln>
                          <a:solidFill>
                            <a:schemeClr val="tx1"/>
                          </a:solidFill>
                          <a:effectLst/>
                          <a:latin typeface="Arial" charset="0"/>
                          <a:cs typeface="Arial" charset="0"/>
                        </a:rPr>
                        <a:t>Basis Akuntansi</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6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b="1" kern="1200" dirty="0" smtClean="0">
                          <a:solidFill>
                            <a:schemeClr val="tx1"/>
                          </a:solidFill>
                          <a:latin typeface="+mn-lt"/>
                          <a:ea typeface="+mn-ea"/>
                          <a:cs typeface="+mn-cs"/>
                        </a:rPr>
                        <a:t>Basis kas</a:t>
                      </a:r>
                      <a:r>
                        <a:rPr lang="id-ID" sz="1800" kern="1200" dirty="0" smtClean="0">
                          <a:solidFill>
                            <a:schemeClr val="tx1"/>
                          </a:solidFill>
                          <a:latin typeface="+mn-lt"/>
                          <a:ea typeface="+mn-ea"/>
                          <a:cs typeface="+mn-cs"/>
                        </a:rPr>
                        <a:t> untuk pengakuan pendapatan, belanja dan pembiayaan dalam LRA </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b="1" kern="1200" dirty="0" smtClean="0">
                          <a:solidFill>
                            <a:schemeClr val="tx1"/>
                          </a:solidFill>
                          <a:latin typeface="+mn-lt"/>
                          <a:ea typeface="+mn-ea"/>
                          <a:cs typeface="+mn-cs"/>
                        </a:rPr>
                        <a:t>Basis akrual </a:t>
                      </a:r>
                      <a:r>
                        <a:rPr lang="id-ID" sz="1800" kern="1200" dirty="0" smtClean="0">
                          <a:solidFill>
                            <a:schemeClr val="tx1"/>
                          </a:solidFill>
                          <a:latin typeface="+mn-lt"/>
                          <a:ea typeface="+mn-ea"/>
                          <a:cs typeface="+mn-cs"/>
                        </a:rPr>
                        <a:t>untuk pengakuan aset, kewajiban, dan ekuitas dalam Neraca </a:t>
                      </a:r>
                      <a:r>
                        <a:rPr kumimoji="0" lang="id-ID" sz="1800" b="0" i="0" u="none" strike="noStrike" cap="none" normalizeH="0" baseline="0" dirty="0" smtClean="0">
                          <a:ln>
                            <a:noFill/>
                          </a:ln>
                          <a:solidFill>
                            <a:schemeClr val="tx1"/>
                          </a:solidFill>
                          <a:effectLst/>
                          <a:latin typeface="Arial" charset="0"/>
                          <a:cs typeface="Arial" charset="0"/>
                        </a:rPr>
                        <a:t>(Par 39)</a:t>
                      </a:r>
                      <a:endParaRPr kumimoji="0" lang="en-US" sz="18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533400" marR="0" lvl="0" indent="-533400" algn="ctr" defTabSz="914400" rtl="0" eaLnBrk="1" fontAlgn="base" latinLnBrk="0" hangingPunct="1">
                        <a:lnSpc>
                          <a:spcPct val="100000"/>
                        </a:lnSpc>
                        <a:spcBef>
                          <a:spcPct val="20000"/>
                        </a:spcBef>
                        <a:spcAft>
                          <a:spcPct val="0"/>
                        </a:spcAft>
                        <a:buClr>
                          <a:schemeClr val="tx1"/>
                        </a:buClr>
                        <a:buSzTx/>
                        <a:buFontTx/>
                        <a:buNone/>
                        <a:tabLst/>
                      </a:pPr>
                      <a:r>
                        <a:rPr kumimoji="0" lang="id-ID" sz="2000" b="1" i="0" u="none" strike="noStrike" cap="none" normalizeH="0" baseline="0" dirty="0" smtClean="0">
                          <a:ln>
                            <a:noFill/>
                          </a:ln>
                          <a:solidFill>
                            <a:schemeClr val="tx1"/>
                          </a:solidFill>
                          <a:effectLst/>
                          <a:latin typeface="Arial" charset="0"/>
                          <a:cs typeface="Arial" charset="0"/>
                        </a:rPr>
                        <a:t>Basis Akuntansi</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8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b="1" kern="1200" dirty="0" smtClean="0">
                          <a:solidFill>
                            <a:schemeClr val="tx1"/>
                          </a:solidFill>
                          <a:latin typeface="+mn-lt"/>
                          <a:ea typeface="+mn-ea"/>
                          <a:cs typeface="+mn-cs"/>
                        </a:rPr>
                        <a:t>Basis akrual</a:t>
                      </a:r>
                      <a:r>
                        <a:rPr lang="id-ID" sz="1800" kern="1200" dirty="0" smtClean="0">
                          <a:solidFill>
                            <a:schemeClr val="tx1"/>
                          </a:solidFill>
                          <a:latin typeface="+mn-lt"/>
                          <a:ea typeface="+mn-ea"/>
                          <a:cs typeface="+mn-cs"/>
                        </a:rPr>
                        <a:t> untuk pengakuan pendapatan-LO, beban, aset, kewajiban, dan ekuitas </a:t>
                      </a:r>
                      <a:r>
                        <a:rPr kumimoji="0" lang="id-ID" sz="1800" b="0" i="0" u="none" strike="noStrike" cap="none" normalizeH="0" baseline="0" dirty="0" smtClean="0">
                          <a:ln>
                            <a:noFill/>
                          </a:ln>
                          <a:solidFill>
                            <a:schemeClr val="tx1"/>
                          </a:solidFill>
                          <a:effectLst/>
                          <a:latin typeface="Arial" charset="0"/>
                          <a:cs typeface="Arial" charset="0"/>
                        </a:rPr>
                        <a:t>(Par 42)</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kern="1200" dirty="0" smtClean="0">
                          <a:solidFill>
                            <a:schemeClr val="tx1"/>
                          </a:solidFill>
                          <a:latin typeface="+mn-lt"/>
                          <a:ea typeface="+mn-ea"/>
                          <a:cs typeface="+mn-cs"/>
                        </a:rPr>
                        <a:t>Dalam hal anggaran disusun dan dilaksanakan berdasar </a:t>
                      </a:r>
                      <a:r>
                        <a:rPr lang="id-ID" sz="1800" b="1" kern="1200" dirty="0" smtClean="0">
                          <a:solidFill>
                            <a:schemeClr val="tx1"/>
                          </a:solidFill>
                          <a:latin typeface="+mn-lt"/>
                          <a:ea typeface="+mn-ea"/>
                          <a:cs typeface="+mn-cs"/>
                        </a:rPr>
                        <a:t>basis kas</a:t>
                      </a:r>
                      <a:r>
                        <a:rPr lang="id-ID" sz="1800" kern="1200" dirty="0" smtClean="0">
                          <a:solidFill>
                            <a:schemeClr val="tx1"/>
                          </a:solidFill>
                          <a:latin typeface="+mn-lt"/>
                          <a:ea typeface="+mn-ea"/>
                          <a:cs typeface="+mn-cs"/>
                        </a:rPr>
                        <a:t>, maka LRA disusun berdasarkan </a:t>
                      </a:r>
                      <a:r>
                        <a:rPr lang="id-ID" sz="1800" b="1" kern="1200" dirty="0" smtClean="0">
                          <a:solidFill>
                            <a:schemeClr val="tx1"/>
                          </a:solidFill>
                          <a:latin typeface="+mn-lt"/>
                          <a:ea typeface="+mn-ea"/>
                          <a:cs typeface="+mn-cs"/>
                        </a:rPr>
                        <a:t>basis kas</a:t>
                      </a:r>
                      <a:r>
                        <a:rPr lang="id-ID" sz="1800" kern="1200" dirty="0" smtClean="0">
                          <a:solidFill>
                            <a:schemeClr val="tx1"/>
                          </a:solidFill>
                          <a:latin typeface="+mn-lt"/>
                          <a:ea typeface="+mn-ea"/>
                          <a:cs typeface="+mn-cs"/>
                        </a:rPr>
                        <a:t>.</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b="0" kern="1200" dirty="0" smtClean="0">
                          <a:solidFill>
                            <a:schemeClr val="tx1"/>
                          </a:solidFill>
                          <a:latin typeface="+mn-lt"/>
                          <a:ea typeface="+mn-ea"/>
                          <a:cs typeface="+mn-cs"/>
                        </a:rPr>
                        <a:t>Bilamana anggaran disusun dan dilaksanakan berdasarkan </a:t>
                      </a:r>
                      <a:r>
                        <a:rPr lang="id-ID" sz="1800" b="1" kern="1200" dirty="0" smtClean="0">
                          <a:solidFill>
                            <a:schemeClr val="tx1"/>
                          </a:solidFill>
                          <a:latin typeface="+mn-lt"/>
                          <a:ea typeface="+mn-ea"/>
                          <a:cs typeface="+mn-cs"/>
                        </a:rPr>
                        <a:t>basis akrual</a:t>
                      </a:r>
                      <a:r>
                        <a:rPr lang="id-ID" sz="1800" b="0" kern="1200" dirty="0" smtClean="0">
                          <a:solidFill>
                            <a:schemeClr val="tx1"/>
                          </a:solidFill>
                          <a:latin typeface="+mn-lt"/>
                          <a:ea typeface="+mn-ea"/>
                          <a:cs typeface="+mn-cs"/>
                        </a:rPr>
                        <a:t>, maka LRA disusun berdasarkan </a:t>
                      </a:r>
                      <a:r>
                        <a:rPr lang="id-ID" sz="1800" b="1" kern="1200" dirty="0" smtClean="0">
                          <a:solidFill>
                            <a:schemeClr val="tx1"/>
                          </a:solidFill>
                          <a:latin typeface="+mn-lt"/>
                          <a:ea typeface="+mn-ea"/>
                          <a:cs typeface="+mn-cs"/>
                        </a:rPr>
                        <a:t>basis akrual</a:t>
                      </a:r>
                      <a:r>
                        <a:rPr lang="id-ID" sz="1800" b="0" kern="1200" dirty="0" smtClean="0">
                          <a:solidFill>
                            <a:schemeClr val="tx1"/>
                          </a:solidFill>
                          <a:latin typeface="+mn-lt"/>
                          <a:ea typeface="+mn-ea"/>
                          <a:cs typeface="+mn-cs"/>
                        </a:rPr>
                        <a:t>. (Par 44)</a:t>
                      </a:r>
                      <a:endParaRPr kumimoji="0" lang="en-US" sz="18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7</a:t>
            </a:fld>
            <a:endParaRPr lang="en-US">
              <a:latin typeface="+mj-lt"/>
              <a:cs typeface="Arial" charset="0"/>
            </a:endParaRPr>
          </a:p>
        </p:txBody>
      </p:sp>
      <p:sp>
        <p:nvSpPr>
          <p:cNvPr id="75778" name="Rectangle 2"/>
          <p:cNvSpPr>
            <a:spLocks noGrp="1" noChangeArrowheads="1"/>
          </p:cNvSpPr>
          <p:nvPr>
            <p:ph type="title"/>
          </p:nvPr>
        </p:nvSpPr>
        <p:spPr>
          <a:xfrm>
            <a:off x="1219200" y="88900"/>
            <a:ext cx="6991350" cy="901700"/>
          </a:xfrm>
        </p:spPr>
        <p:txBody>
          <a:bodyPr/>
          <a:lstStyle/>
          <a:p>
            <a:pPr algn="ctr" eaLnBrk="1" hangingPunct="1">
              <a:defRPr/>
            </a:pPr>
            <a:r>
              <a:rPr lang="id-ID" sz="2800" dirty="0" smtClean="0"/>
              <a:t>1. KERANGKA KONSEPTUAL </a:t>
            </a:r>
            <a:br>
              <a:rPr lang="id-ID" sz="2800" dirty="0" smtClean="0"/>
            </a:br>
            <a:r>
              <a:rPr lang="id-ID" sz="2800" dirty="0" smtClean="0"/>
              <a:t>AKUNTANSI PEMERINTAH</a:t>
            </a:r>
            <a:endParaRPr lang="en-US" sz="2800" dirty="0" smtClean="0"/>
          </a:p>
        </p:txBody>
      </p:sp>
      <p:graphicFrame>
        <p:nvGraphicFramePr>
          <p:cNvPr id="75843" name="Group 67"/>
          <p:cNvGraphicFramePr>
            <a:graphicFrameLocks noGrp="1"/>
          </p:cNvGraphicFramePr>
          <p:nvPr>
            <p:ph idx="1"/>
          </p:nvPr>
        </p:nvGraphicFramePr>
        <p:xfrm>
          <a:off x="152400" y="1066800"/>
          <a:ext cx="8763000" cy="5486400"/>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533400" marR="0" lvl="0" indent="-533400" algn="ctr" defTabSz="914400" rtl="0" eaLnBrk="1" fontAlgn="base" latinLnBrk="0" hangingPunct="1">
                        <a:lnSpc>
                          <a:spcPct val="100000"/>
                        </a:lnSpc>
                        <a:spcBef>
                          <a:spcPct val="20000"/>
                        </a:spcBef>
                        <a:spcAft>
                          <a:spcPct val="0"/>
                        </a:spcAft>
                        <a:buClr>
                          <a:schemeClr val="tx1"/>
                        </a:buClr>
                        <a:buSzTx/>
                        <a:buFontTx/>
                        <a:buNone/>
                        <a:tabLst/>
                      </a:pPr>
                      <a:r>
                        <a:rPr kumimoji="0" lang="id-ID" sz="2000" b="1" i="0" u="none" strike="noStrike" cap="none" normalizeH="0" baseline="0" dirty="0" smtClean="0">
                          <a:ln>
                            <a:noFill/>
                          </a:ln>
                          <a:solidFill>
                            <a:schemeClr val="tx1"/>
                          </a:solidFill>
                          <a:effectLst/>
                          <a:latin typeface="Arial" charset="0"/>
                          <a:cs typeface="Arial" charset="0"/>
                        </a:rPr>
                        <a:t>Unsur Laporan Keuangan</a:t>
                      </a:r>
                      <a:endParaRPr lang="id-ID" sz="105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b="1" kern="1200" dirty="0" smtClean="0">
                          <a:solidFill>
                            <a:schemeClr val="tx1"/>
                          </a:solidFill>
                          <a:latin typeface="+mn-lt"/>
                          <a:ea typeface="+mn-ea"/>
                          <a:cs typeface="+mn-cs"/>
                        </a:rPr>
                        <a:t>a. LRA</a:t>
                      </a:r>
                    </a:p>
                    <a:p>
                      <a:pPr marL="17780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kern="1200" cap="none" normalizeH="0" baseline="0" dirty="0" smtClean="0">
                          <a:ln>
                            <a:noFill/>
                          </a:ln>
                          <a:solidFill>
                            <a:schemeClr val="tx1"/>
                          </a:solidFill>
                          <a:effectLst/>
                          <a:latin typeface="+mn-lt"/>
                          <a:ea typeface="+mn-ea"/>
                          <a:cs typeface="+mn-cs"/>
                        </a:rPr>
                        <a:t>-Pendapatan</a:t>
                      </a:r>
                    </a:p>
                    <a:p>
                      <a:pPr marL="17780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kern="1200" cap="none" normalizeH="0" baseline="0" dirty="0" smtClean="0">
                          <a:ln>
                            <a:noFill/>
                          </a:ln>
                          <a:solidFill>
                            <a:schemeClr val="tx1"/>
                          </a:solidFill>
                          <a:effectLst/>
                          <a:latin typeface="+mn-lt"/>
                          <a:ea typeface="+mn-ea"/>
                          <a:cs typeface="+mn-cs"/>
                        </a:rPr>
                        <a:t>-Belanja</a:t>
                      </a:r>
                    </a:p>
                    <a:p>
                      <a:pPr marL="17780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kern="1200" cap="none" normalizeH="0" baseline="0" dirty="0" smtClean="0">
                          <a:ln>
                            <a:noFill/>
                          </a:ln>
                          <a:solidFill>
                            <a:schemeClr val="tx1"/>
                          </a:solidFill>
                          <a:effectLst/>
                          <a:latin typeface="+mn-lt"/>
                          <a:ea typeface="+mn-ea"/>
                          <a:cs typeface="+mn-cs"/>
                        </a:rPr>
                        <a:t>-Transfer</a:t>
                      </a:r>
                    </a:p>
                    <a:p>
                      <a:pPr marL="17780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kern="1200" cap="none" normalizeH="0" baseline="0" dirty="0" smtClean="0">
                          <a:ln>
                            <a:noFill/>
                          </a:ln>
                          <a:solidFill>
                            <a:schemeClr val="tx1"/>
                          </a:solidFill>
                          <a:effectLst/>
                          <a:latin typeface="+mn-lt"/>
                          <a:ea typeface="+mn-ea"/>
                          <a:cs typeface="+mn-cs"/>
                        </a:rPr>
                        <a:t>-Pembiayaan</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kern="1200" cap="none" normalizeH="0" baseline="0" dirty="0" smtClean="0">
                          <a:ln>
                            <a:noFill/>
                          </a:ln>
                          <a:solidFill>
                            <a:schemeClr val="tx1"/>
                          </a:solidFill>
                          <a:effectLst/>
                          <a:latin typeface="+mn-lt"/>
                          <a:ea typeface="+mn-ea"/>
                          <a:cs typeface="+mn-cs"/>
                        </a:rPr>
                        <a:t>b. Neraca</a:t>
                      </a:r>
                    </a:p>
                    <a:p>
                      <a:pPr marL="177800" marR="0" lvl="0" indent="0" algn="l" defTabSz="914400" rtl="0" eaLnBrk="1" fontAlgn="base" latinLnBrk="0" hangingPunct="1">
                        <a:lnSpc>
                          <a:spcPct val="100000"/>
                        </a:lnSpc>
                        <a:spcBef>
                          <a:spcPts val="0"/>
                        </a:spcBef>
                        <a:spcAft>
                          <a:spcPct val="0"/>
                        </a:spcAft>
                        <a:buClr>
                          <a:schemeClr val="tx1"/>
                        </a:buClr>
                        <a:buSzTx/>
                        <a:buFontTx/>
                        <a:buChar char="-"/>
                        <a:tabLst/>
                      </a:pPr>
                      <a:r>
                        <a:rPr kumimoji="0" lang="id-ID" sz="1800" b="0" i="0" u="none" strike="noStrike" kern="1200" cap="none" normalizeH="0" baseline="0" dirty="0" smtClean="0">
                          <a:ln>
                            <a:noFill/>
                          </a:ln>
                          <a:solidFill>
                            <a:schemeClr val="tx1"/>
                          </a:solidFill>
                          <a:effectLst/>
                          <a:latin typeface="+mn-lt"/>
                          <a:ea typeface="+mn-ea"/>
                          <a:cs typeface="+mn-cs"/>
                        </a:rPr>
                        <a:t>Aset</a:t>
                      </a:r>
                    </a:p>
                    <a:p>
                      <a:pPr marL="177800" marR="0" lvl="0" indent="0" algn="l" defTabSz="914400" rtl="0" eaLnBrk="1" fontAlgn="base" latinLnBrk="0" hangingPunct="1">
                        <a:lnSpc>
                          <a:spcPct val="100000"/>
                        </a:lnSpc>
                        <a:spcBef>
                          <a:spcPts val="0"/>
                        </a:spcBef>
                        <a:spcAft>
                          <a:spcPct val="0"/>
                        </a:spcAft>
                        <a:buClr>
                          <a:schemeClr val="tx1"/>
                        </a:buClr>
                        <a:buSzTx/>
                        <a:buFontTx/>
                        <a:buChar char="-"/>
                        <a:tabLst/>
                      </a:pPr>
                      <a:r>
                        <a:rPr kumimoji="0" lang="id-ID" sz="1800" b="0" i="0" u="none" strike="noStrike" kern="1200" cap="none" normalizeH="0" baseline="0" dirty="0" smtClean="0">
                          <a:ln>
                            <a:noFill/>
                          </a:ln>
                          <a:solidFill>
                            <a:schemeClr val="tx1"/>
                          </a:solidFill>
                          <a:effectLst/>
                          <a:latin typeface="+mn-lt"/>
                          <a:ea typeface="+mn-ea"/>
                          <a:cs typeface="+mn-cs"/>
                        </a:rPr>
                        <a:t>Kewajiban</a:t>
                      </a:r>
                    </a:p>
                    <a:p>
                      <a:pPr marL="266700" marR="0" lvl="0" indent="-88900" algn="l" defTabSz="914400" rtl="0" eaLnBrk="1" fontAlgn="base" latinLnBrk="0" hangingPunct="1">
                        <a:lnSpc>
                          <a:spcPct val="100000"/>
                        </a:lnSpc>
                        <a:spcBef>
                          <a:spcPts val="0"/>
                        </a:spcBef>
                        <a:spcAft>
                          <a:spcPct val="0"/>
                        </a:spcAft>
                        <a:buClr>
                          <a:schemeClr val="tx1"/>
                        </a:buClr>
                        <a:buSzTx/>
                        <a:buFontTx/>
                        <a:buChar char="-"/>
                        <a:tabLst/>
                      </a:pPr>
                      <a:r>
                        <a:rPr kumimoji="0" lang="id-ID" sz="1800" b="0" i="0" u="none" strike="noStrike" kern="1200" cap="none" normalizeH="0" baseline="0" dirty="0" smtClean="0">
                          <a:ln>
                            <a:noFill/>
                          </a:ln>
                          <a:solidFill>
                            <a:schemeClr val="tx1"/>
                          </a:solidFill>
                          <a:effectLst/>
                          <a:latin typeface="+mn-lt"/>
                          <a:ea typeface="+mn-ea"/>
                          <a:cs typeface="+mn-cs"/>
                        </a:rPr>
                        <a:t>Ekuitas Dana (Ekuitas dana lancar, investasi dan dana cadangan)</a:t>
                      </a:r>
                      <a:endParaRPr kumimoji="0" lang="id-ID" sz="1800" b="0" i="0" u="none" strike="noStrike" kern="1200" cap="none" normalizeH="0" baseline="0" dirty="0" smtClean="0">
                        <a:ln>
                          <a:noFill/>
                        </a:ln>
                        <a:solidFill>
                          <a:schemeClr val="tx1"/>
                        </a:solidFill>
                        <a:effectLst/>
                        <a:latin typeface="Arial" charset="0"/>
                        <a:ea typeface="+mn-ea"/>
                        <a:cs typeface="Arial" charset="0"/>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defRPr/>
                      </a:pPr>
                      <a:endParaRPr kumimoji="0" lang="id-ID" sz="18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defRPr/>
                      </a:pPr>
                      <a:r>
                        <a:rPr kumimoji="0" lang="id-ID" sz="1800" b="0" i="0" u="none" strike="noStrike" cap="none" normalizeH="0" baseline="0" dirty="0" smtClean="0">
                          <a:ln>
                            <a:noFill/>
                          </a:ln>
                          <a:solidFill>
                            <a:schemeClr val="tx1"/>
                          </a:solidFill>
                          <a:effectLst/>
                          <a:latin typeface="Arial" charset="0"/>
                          <a:cs typeface="Arial" charset="0"/>
                        </a:rPr>
                        <a:t>(Par 57-77)</a:t>
                      </a:r>
                      <a:endParaRPr kumimoji="0" lang="id-ID" sz="2400" b="1" i="0" u="none" strike="noStrike" cap="none" normalizeH="0" baseline="0" dirty="0" smtClean="0">
                        <a:ln>
                          <a:noFill/>
                        </a:ln>
                        <a:solidFill>
                          <a:schemeClr val="tx1"/>
                        </a:solidFill>
                        <a:effectLst/>
                        <a:latin typeface="Arial" charset="0"/>
                        <a:cs typeface="Arial" charset="0"/>
                      </a:endParaRPr>
                    </a:p>
                    <a:p>
                      <a:pPr marL="88900" marR="0" lvl="0" indent="-88900" algn="l" defTabSz="914400" rtl="0" eaLnBrk="1" fontAlgn="base" latinLnBrk="0" hangingPunct="1">
                        <a:lnSpc>
                          <a:spcPct val="100000"/>
                        </a:lnSpc>
                        <a:spcBef>
                          <a:spcPts val="0"/>
                        </a:spcBef>
                        <a:spcAft>
                          <a:spcPct val="0"/>
                        </a:spcAft>
                        <a:buClr>
                          <a:schemeClr val="tx1"/>
                        </a:buClr>
                        <a:buSzTx/>
                        <a:buFontTx/>
                        <a:buNone/>
                        <a:tabLst/>
                      </a:pPr>
                      <a:endParaRPr kumimoji="0" lang="id-ID" sz="1800" b="0" i="0" u="none" strike="noStrike" kern="1200" cap="none" normalizeH="0" baseline="0" dirty="0" smtClean="0">
                        <a:ln>
                          <a:noFill/>
                        </a:ln>
                        <a:solidFill>
                          <a:schemeClr val="tx1"/>
                        </a:solidFill>
                        <a:effectLst/>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533400" marR="0" lvl="0" indent="-533400" algn="ctr" defTabSz="914400" rtl="0" eaLnBrk="1" fontAlgn="base" latinLnBrk="0" hangingPunct="1">
                        <a:lnSpc>
                          <a:spcPct val="100000"/>
                        </a:lnSpc>
                        <a:spcBef>
                          <a:spcPct val="20000"/>
                        </a:spcBef>
                        <a:spcAft>
                          <a:spcPct val="0"/>
                        </a:spcAft>
                        <a:buClr>
                          <a:schemeClr val="tx1"/>
                        </a:buClr>
                        <a:buSzTx/>
                        <a:buFontTx/>
                        <a:buNone/>
                        <a:tabLst/>
                      </a:pPr>
                      <a:r>
                        <a:rPr kumimoji="0" lang="id-ID" sz="2000" b="1" i="0" u="none" strike="noStrike" cap="none" normalizeH="0" baseline="0" dirty="0" smtClean="0">
                          <a:ln>
                            <a:noFill/>
                          </a:ln>
                          <a:solidFill>
                            <a:schemeClr val="tx1"/>
                          </a:solidFill>
                          <a:effectLst/>
                          <a:latin typeface="Arial" charset="0"/>
                          <a:cs typeface="Arial" charset="0"/>
                        </a:rPr>
                        <a:t>Unsur Laporan Keuangan</a:t>
                      </a:r>
                      <a:endParaRPr kumimoji="0" lang="id-ID" sz="20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lang="id-ID" sz="1800" b="1" kern="1200" dirty="0" smtClean="0">
                          <a:solidFill>
                            <a:schemeClr val="tx1"/>
                          </a:solidFill>
                          <a:latin typeface="+mn-lt"/>
                          <a:ea typeface="+mn-ea"/>
                          <a:cs typeface="+mn-cs"/>
                        </a:rPr>
                        <a:t>Laporan</a:t>
                      </a:r>
                      <a:r>
                        <a:rPr lang="id-ID" sz="1800" b="1" kern="1200" baseline="0" dirty="0" smtClean="0">
                          <a:solidFill>
                            <a:schemeClr val="tx1"/>
                          </a:solidFill>
                          <a:latin typeface="+mn-lt"/>
                          <a:ea typeface="+mn-ea"/>
                          <a:cs typeface="+mn-cs"/>
                        </a:rPr>
                        <a:t> Pelaksanaan Anggaran</a:t>
                      </a: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lang="id-ID" sz="1800" b="1" kern="1200" baseline="0" dirty="0" smtClean="0">
                          <a:solidFill>
                            <a:schemeClr val="tx1"/>
                          </a:solidFill>
                          <a:latin typeface="+mn-lt"/>
                          <a:ea typeface="+mn-ea"/>
                          <a:cs typeface="+mn-cs"/>
                        </a:rPr>
                        <a:t>a. LRA</a:t>
                      </a:r>
                    </a:p>
                    <a:p>
                      <a:pPr marL="17780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kern="1200" cap="none" normalizeH="0" baseline="0" dirty="0" smtClean="0">
                          <a:ln>
                            <a:noFill/>
                          </a:ln>
                          <a:solidFill>
                            <a:schemeClr val="tx1"/>
                          </a:solidFill>
                          <a:effectLst/>
                          <a:latin typeface="+mn-lt"/>
                          <a:ea typeface="+mn-ea"/>
                          <a:cs typeface="+mn-cs"/>
                        </a:rPr>
                        <a:t>-Pendapatan-LRA</a:t>
                      </a:r>
                    </a:p>
                    <a:p>
                      <a:pPr marL="17780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kern="1200" cap="none" normalizeH="0" baseline="0" dirty="0" smtClean="0">
                          <a:ln>
                            <a:noFill/>
                          </a:ln>
                          <a:solidFill>
                            <a:schemeClr val="tx1"/>
                          </a:solidFill>
                          <a:effectLst/>
                          <a:latin typeface="+mn-lt"/>
                          <a:ea typeface="+mn-ea"/>
                          <a:cs typeface="+mn-cs"/>
                        </a:rPr>
                        <a:t>-Belanja</a:t>
                      </a:r>
                    </a:p>
                    <a:p>
                      <a:pPr marL="17780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kern="1200" cap="none" normalizeH="0" baseline="0" dirty="0" smtClean="0">
                          <a:ln>
                            <a:noFill/>
                          </a:ln>
                          <a:solidFill>
                            <a:schemeClr val="tx1"/>
                          </a:solidFill>
                          <a:effectLst/>
                          <a:latin typeface="+mn-lt"/>
                          <a:ea typeface="+mn-ea"/>
                          <a:cs typeface="+mn-cs"/>
                        </a:rPr>
                        <a:t>-Transfer</a:t>
                      </a:r>
                    </a:p>
                    <a:p>
                      <a:pPr marL="17780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kern="1200" cap="none" normalizeH="0" baseline="0" dirty="0" smtClean="0">
                          <a:ln>
                            <a:noFill/>
                          </a:ln>
                          <a:solidFill>
                            <a:schemeClr val="tx1"/>
                          </a:solidFill>
                          <a:effectLst/>
                          <a:latin typeface="+mn-lt"/>
                          <a:ea typeface="+mn-ea"/>
                          <a:cs typeface="+mn-cs"/>
                        </a:rPr>
                        <a:t>-Pembiayaan</a:t>
                      </a:r>
                      <a:endParaRPr lang="id-ID" sz="1800" b="0"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lang="id-ID" sz="1800" b="1" kern="1200" baseline="0" dirty="0" smtClean="0">
                          <a:solidFill>
                            <a:schemeClr val="tx1"/>
                          </a:solidFill>
                          <a:latin typeface="+mn-lt"/>
                          <a:ea typeface="+mn-ea"/>
                          <a:cs typeface="+mn-cs"/>
                        </a:rPr>
                        <a:t>b. Laporan Perubahan SAL</a:t>
                      </a:r>
                    </a:p>
                    <a:p>
                      <a:pPr marL="0" marR="0" lvl="0" indent="0" algn="l" defTabSz="914400" rtl="0" eaLnBrk="1" fontAlgn="base" latinLnBrk="0" hangingPunct="1">
                        <a:lnSpc>
                          <a:spcPct val="100000"/>
                        </a:lnSpc>
                        <a:spcBef>
                          <a:spcPts val="0"/>
                        </a:spcBef>
                        <a:spcAft>
                          <a:spcPct val="0"/>
                        </a:spcAft>
                        <a:buClr>
                          <a:schemeClr val="tx1"/>
                        </a:buClr>
                        <a:buSzTx/>
                        <a:buFontTx/>
                        <a:buNone/>
                        <a:tabLst/>
                      </a:pPr>
                      <a:endParaRPr lang="id-ID" sz="1800" b="1"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lang="id-ID" sz="1800" b="1" kern="1200" baseline="0" dirty="0" smtClean="0">
                          <a:solidFill>
                            <a:schemeClr val="tx1"/>
                          </a:solidFill>
                          <a:latin typeface="+mn-lt"/>
                          <a:ea typeface="+mn-ea"/>
                          <a:cs typeface="+mn-cs"/>
                        </a:rPr>
                        <a:t>Laporan Finansial</a:t>
                      </a: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lang="id-ID" sz="1800" b="1" kern="1200" baseline="0" dirty="0" smtClean="0">
                          <a:solidFill>
                            <a:schemeClr val="tx1"/>
                          </a:solidFill>
                          <a:latin typeface="+mn-lt"/>
                          <a:ea typeface="+mn-ea"/>
                          <a:cs typeface="+mn-cs"/>
                        </a:rPr>
                        <a:t>a. Neraca</a:t>
                      </a:r>
                    </a:p>
                    <a:p>
                      <a:pPr marL="266700" marR="0" lvl="0" indent="0" algn="l" defTabSz="914400" rtl="0" eaLnBrk="1" fontAlgn="base" latinLnBrk="0" hangingPunct="1">
                        <a:lnSpc>
                          <a:spcPct val="100000"/>
                        </a:lnSpc>
                        <a:spcBef>
                          <a:spcPts val="0"/>
                        </a:spcBef>
                        <a:spcAft>
                          <a:spcPct val="0"/>
                        </a:spcAft>
                        <a:buClr>
                          <a:schemeClr val="tx1"/>
                        </a:buClr>
                        <a:buSzTx/>
                        <a:buFontTx/>
                        <a:buNone/>
                        <a:tabLst/>
                      </a:pPr>
                      <a:r>
                        <a:rPr lang="id-ID" sz="1800" b="0" kern="1200" baseline="0" dirty="0" smtClean="0">
                          <a:solidFill>
                            <a:schemeClr val="tx1"/>
                          </a:solidFill>
                          <a:latin typeface="+mn-lt"/>
                          <a:ea typeface="+mn-ea"/>
                          <a:cs typeface="+mn-cs"/>
                        </a:rPr>
                        <a:t>-Aset</a:t>
                      </a:r>
                    </a:p>
                    <a:p>
                      <a:pPr marL="266700" marR="0" lvl="0" indent="0" algn="l" defTabSz="914400" rtl="0" eaLnBrk="1" fontAlgn="base" latinLnBrk="0" hangingPunct="1">
                        <a:lnSpc>
                          <a:spcPct val="100000"/>
                        </a:lnSpc>
                        <a:spcBef>
                          <a:spcPts val="0"/>
                        </a:spcBef>
                        <a:spcAft>
                          <a:spcPct val="0"/>
                        </a:spcAft>
                        <a:buClr>
                          <a:schemeClr val="tx1"/>
                        </a:buClr>
                        <a:buSzTx/>
                        <a:buFontTx/>
                        <a:buNone/>
                        <a:tabLst/>
                      </a:pPr>
                      <a:r>
                        <a:rPr lang="id-ID" sz="1800" b="0" kern="1200" baseline="0" dirty="0" smtClean="0">
                          <a:solidFill>
                            <a:schemeClr val="tx1"/>
                          </a:solidFill>
                          <a:latin typeface="+mn-lt"/>
                          <a:ea typeface="+mn-ea"/>
                          <a:cs typeface="+mn-cs"/>
                        </a:rPr>
                        <a:t>-Kewajiban </a:t>
                      </a:r>
                    </a:p>
                    <a:p>
                      <a:pPr marL="266700" marR="0" lvl="0" indent="0" algn="l" defTabSz="914400" rtl="0" eaLnBrk="1" fontAlgn="base" latinLnBrk="0" hangingPunct="1">
                        <a:lnSpc>
                          <a:spcPct val="100000"/>
                        </a:lnSpc>
                        <a:spcBef>
                          <a:spcPts val="0"/>
                        </a:spcBef>
                        <a:spcAft>
                          <a:spcPct val="0"/>
                        </a:spcAft>
                        <a:buClr>
                          <a:schemeClr val="tx1"/>
                        </a:buClr>
                        <a:buSzTx/>
                        <a:buFontTx/>
                        <a:buChar char="-"/>
                        <a:tabLst/>
                      </a:pPr>
                      <a:r>
                        <a:rPr lang="id-ID" sz="1800" b="0" kern="1200" baseline="0" dirty="0" smtClean="0">
                          <a:solidFill>
                            <a:schemeClr val="tx1"/>
                          </a:solidFill>
                          <a:latin typeface="+mn-lt"/>
                          <a:ea typeface="+mn-ea"/>
                          <a:cs typeface="+mn-cs"/>
                        </a:rPr>
                        <a:t>Ekuitas</a:t>
                      </a:r>
                    </a:p>
                    <a:p>
                      <a:pPr marL="266700" marR="0" lvl="0" indent="0" algn="l" defTabSz="914400" rtl="0" eaLnBrk="1" fontAlgn="base" latinLnBrk="0" hangingPunct="1">
                        <a:lnSpc>
                          <a:spcPct val="100000"/>
                        </a:lnSpc>
                        <a:spcBef>
                          <a:spcPts val="0"/>
                        </a:spcBef>
                        <a:spcAft>
                          <a:spcPct val="0"/>
                        </a:spcAft>
                        <a:buClr>
                          <a:schemeClr val="tx1"/>
                        </a:buClr>
                        <a:buSzTx/>
                        <a:buFontTx/>
                        <a:buNone/>
                        <a:tabLst/>
                      </a:pPr>
                      <a:endParaRPr lang="id-ID" sz="1800" b="0"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kumimoji="0" lang="id-ID" sz="1800" b="0" i="0" u="none" strike="noStrike" cap="none" normalizeH="0" baseline="0" dirty="0" smtClean="0">
                          <a:ln>
                            <a:noFill/>
                          </a:ln>
                          <a:solidFill>
                            <a:schemeClr val="tx1"/>
                          </a:solidFill>
                          <a:effectLst/>
                          <a:latin typeface="Arial" charset="0"/>
                          <a:cs typeface="Arial" charset="0"/>
                        </a:rPr>
                        <a:t>(Par 60-83)</a:t>
                      </a:r>
                      <a:endParaRPr lang="id-ID" sz="1800" b="0" kern="1200" baseline="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8</a:t>
            </a:fld>
            <a:endParaRPr lang="en-US">
              <a:latin typeface="+mj-lt"/>
              <a:cs typeface="Arial" charset="0"/>
            </a:endParaRPr>
          </a:p>
        </p:txBody>
      </p:sp>
      <p:sp>
        <p:nvSpPr>
          <p:cNvPr id="75778" name="Rectangle 2"/>
          <p:cNvSpPr>
            <a:spLocks noGrp="1" noChangeArrowheads="1"/>
          </p:cNvSpPr>
          <p:nvPr>
            <p:ph type="title"/>
          </p:nvPr>
        </p:nvSpPr>
        <p:spPr>
          <a:xfrm>
            <a:off x="1219200" y="88900"/>
            <a:ext cx="6991350" cy="901700"/>
          </a:xfrm>
        </p:spPr>
        <p:txBody>
          <a:bodyPr/>
          <a:lstStyle/>
          <a:p>
            <a:pPr algn="ctr" eaLnBrk="1" hangingPunct="1">
              <a:defRPr/>
            </a:pPr>
            <a:r>
              <a:rPr lang="id-ID" sz="2800" dirty="0" smtClean="0"/>
              <a:t>1. KERANGKA KONSEPTUAL </a:t>
            </a:r>
            <a:br>
              <a:rPr lang="id-ID" sz="2800" dirty="0" smtClean="0"/>
            </a:br>
            <a:r>
              <a:rPr lang="id-ID" sz="2800" dirty="0" smtClean="0"/>
              <a:t>AKUNTANSI PEMERINTAH</a:t>
            </a:r>
            <a:endParaRPr lang="en-US" sz="2800" dirty="0" smtClean="0"/>
          </a:p>
        </p:txBody>
      </p:sp>
      <p:graphicFrame>
        <p:nvGraphicFramePr>
          <p:cNvPr id="75843" name="Group 67"/>
          <p:cNvGraphicFramePr>
            <a:graphicFrameLocks noGrp="1"/>
          </p:cNvGraphicFramePr>
          <p:nvPr>
            <p:ph idx="1"/>
          </p:nvPr>
        </p:nvGraphicFramePr>
        <p:xfrm>
          <a:off x="152400" y="1066800"/>
          <a:ext cx="8763000" cy="5486400"/>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533400" marR="0" lvl="0" indent="-533400" algn="ctr" defTabSz="914400" rtl="0" eaLnBrk="1" fontAlgn="base" latinLnBrk="0" hangingPunct="1">
                        <a:lnSpc>
                          <a:spcPct val="100000"/>
                        </a:lnSpc>
                        <a:spcBef>
                          <a:spcPct val="20000"/>
                        </a:spcBef>
                        <a:spcAft>
                          <a:spcPct val="0"/>
                        </a:spcAft>
                        <a:buClr>
                          <a:schemeClr val="tx1"/>
                        </a:buClr>
                        <a:buSzTx/>
                        <a:buFontTx/>
                        <a:buNone/>
                        <a:tabLst/>
                      </a:pPr>
                      <a:r>
                        <a:rPr kumimoji="0" lang="id-ID" sz="2000" b="1" i="0" u="none" strike="noStrike" cap="none" normalizeH="0" baseline="0" dirty="0" smtClean="0">
                          <a:ln>
                            <a:noFill/>
                          </a:ln>
                          <a:solidFill>
                            <a:schemeClr val="tx1"/>
                          </a:solidFill>
                          <a:effectLst/>
                          <a:latin typeface="Arial" charset="0"/>
                          <a:cs typeface="Arial" charset="0"/>
                        </a:rPr>
                        <a:t>Unsur Laporan Keuangan </a:t>
                      </a:r>
                      <a:r>
                        <a:rPr kumimoji="0" lang="id-ID" sz="1600" b="0" i="0" u="none" strike="noStrike" cap="none" normalizeH="0" baseline="0" dirty="0" smtClean="0">
                          <a:ln>
                            <a:noFill/>
                          </a:ln>
                          <a:solidFill>
                            <a:schemeClr val="tx1"/>
                          </a:solidFill>
                          <a:effectLst/>
                          <a:latin typeface="Arial" charset="0"/>
                          <a:cs typeface="Arial" charset="0"/>
                        </a:rPr>
                        <a:t>(lanjutan)</a:t>
                      </a:r>
                      <a:endParaRPr kumimoji="0" lang="id-ID" sz="20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05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b="1" kern="1200" dirty="0" smtClean="0">
                          <a:solidFill>
                            <a:schemeClr val="tx1"/>
                          </a:solidFill>
                          <a:latin typeface="+mn-lt"/>
                          <a:ea typeface="+mn-ea"/>
                          <a:cs typeface="+mn-cs"/>
                        </a:rPr>
                        <a:t>c. Laporan Kinerja Keuangan</a:t>
                      </a:r>
                    </a:p>
                    <a:p>
                      <a:pPr marL="26670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kern="1200" cap="none" normalizeH="0" baseline="0" dirty="0" smtClean="0">
                          <a:ln>
                            <a:noFill/>
                          </a:ln>
                          <a:solidFill>
                            <a:schemeClr val="tx1"/>
                          </a:solidFill>
                          <a:effectLst/>
                          <a:latin typeface="+mn-lt"/>
                          <a:ea typeface="+mn-ea"/>
                          <a:cs typeface="+mn-cs"/>
                        </a:rPr>
                        <a:t>Laporan realisasi pendapatan (basis akrual) &amp; belanja (basis akrual) – bersifat </a:t>
                      </a:r>
                      <a:r>
                        <a:rPr kumimoji="0" lang="id-ID" sz="1800" b="1" i="0" u="none" strike="noStrike" kern="1200" cap="none" normalizeH="0" baseline="0" dirty="0" smtClean="0">
                          <a:ln>
                            <a:noFill/>
                          </a:ln>
                          <a:solidFill>
                            <a:schemeClr val="tx1"/>
                          </a:solidFill>
                          <a:effectLst/>
                          <a:latin typeface="+mn-lt"/>
                          <a:ea typeface="+mn-ea"/>
                          <a:cs typeface="+mn-cs"/>
                        </a:rPr>
                        <a:t>OPTIONAL</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1800" b="0"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kumimoji="0" lang="id-ID" sz="700" b="1"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kern="1200" cap="none" normalizeH="0" baseline="0" dirty="0" smtClean="0">
                          <a:ln>
                            <a:noFill/>
                          </a:ln>
                          <a:solidFill>
                            <a:schemeClr val="tx1"/>
                          </a:solidFill>
                          <a:effectLst/>
                          <a:latin typeface="+mn-lt"/>
                          <a:ea typeface="+mn-ea"/>
                          <a:cs typeface="+mn-cs"/>
                        </a:rPr>
                        <a:t>d. Laporan Perubahan Ekuitas (LPE)</a:t>
                      </a:r>
                    </a:p>
                    <a:p>
                      <a:pPr marL="266700" marR="0" lvl="0" indent="0" algn="l" defTabSz="914400" rtl="0" eaLnBrk="1" fontAlgn="base" latinLnBrk="0" hangingPunct="1">
                        <a:lnSpc>
                          <a:spcPct val="100000"/>
                        </a:lnSpc>
                        <a:spcBef>
                          <a:spcPct val="20000"/>
                        </a:spcBef>
                        <a:spcAft>
                          <a:spcPct val="0"/>
                        </a:spcAft>
                        <a:buClr>
                          <a:schemeClr val="tx1"/>
                        </a:buClr>
                        <a:buSzTx/>
                        <a:buFontTx/>
                        <a:buNone/>
                        <a:tabLst/>
                        <a:defRPr/>
                      </a:pPr>
                      <a:r>
                        <a:rPr lang="id-ID" sz="1800" b="0" kern="1200" baseline="0" dirty="0" smtClean="0">
                          <a:solidFill>
                            <a:schemeClr val="tx1"/>
                          </a:solidFill>
                          <a:latin typeface="+mn-lt"/>
                          <a:ea typeface="+mn-ea"/>
                          <a:cs typeface="+mn-cs"/>
                        </a:rPr>
                        <a:t>Kenaikan dan penurunan ekuitas tahun pelaporan dibandingkan tahun sebelumnya - bersifat </a:t>
                      </a:r>
                      <a:r>
                        <a:rPr kumimoji="0" lang="id-ID" sz="1800" b="1" i="0" u="none" strike="noStrike" kern="1200" cap="none" normalizeH="0" baseline="0" dirty="0" smtClean="0">
                          <a:ln>
                            <a:noFill/>
                          </a:ln>
                          <a:solidFill>
                            <a:schemeClr val="tx1"/>
                          </a:solidFill>
                          <a:effectLst/>
                          <a:latin typeface="+mn-lt"/>
                          <a:ea typeface="+mn-ea"/>
                          <a:cs typeface="+mn-cs"/>
                        </a:rPr>
                        <a:t>OPTIONAL</a:t>
                      </a:r>
                    </a:p>
                    <a:p>
                      <a:pPr marL="0" marR="0" lvl="0" indent="0" algn="l" defTabSz="914400" rtl="0" eaLnBrk="1" fontAlgn="base" latinLnBrk="0" hangingPunct="1">
                        <a:lnSpc>
                          <a:spcPct val="100000"/>
                        </a:lnSpc>
                        <a:spcBef>
                          <a:spcPct val="20000"/>
                        </a:spcBef>
                        <a:spcAft>
                          <a:spcPct val="0"/>
                        </a:spcAft>
                        <a:buClr>
                          <a:schemeClr val="tx1"/>
                        </a:buClr>
                        <a:buSzTx/>
                        <a:buFontTx/>
                        <a:buNone/>
                        <a:tabLst/>
                        <a:defRPr/>
                      </a:pPr>
                      <a:r>
                        <a:rPr kumimoji="0" lang="id-ID" sz="1800" b="1" i="0" u="none" strike="noStrike" kern="1200" cap="none" normalizeH="0" baseline="0" dirty="0" smtClean="0">
                          <a:ln>
                            <a:noFill/>
                          </a:ln>
                          <a:solidFill>
                            <a:schemeClr val="tx1"/>
                          </a:solidFill>
                          <a:effectLst/>
                          <a:latin typeface="+mn-lt"/>
                          <a:ea typeface="+mn-ea"/>
                          <a:cs typeface="+mn-cs"/>
                        </a:rPr>
                        <a:t>e. Laporan Arus Kas</a:t>
                      </a:r>
                    </a:p>
                    <a:p>
                      <a:pPr marL="177800" marR="0" lvl="0" indent="0" algn="l" defTabSz="914400" rtl="0" eaLnBrk="1" fontAlgn="base" latinLnBrk="0" hangingPunct="1">
                        <a:lnSpc>
                          <a:spcPct val="100000"/>
                        </a:lnSpc>
                        <a:spcBef>
                          <a:spcPts val="0"/>
                        </a:spcBef>
                        <a:spcAft>
                          <a:spcPct val="0"/>
                        </a:spcAft>
                        <a:buClr>
                          <a:schemeClr val="tx1"/>
                        </a:buClr>
                        <a:buSzTx/>
                        <a:buFontTx/>
                        <a:buNone/>
                        <a:tabLst/>
                      </a:pPr>
                      <a:r>
                        <a:rPr lang="id-ID" sz="1800" b="0" kern="1200" baseline="0" dirty="0" smtClean="0">
                          <a:solidFill>
                            <a:schemeClr val="tx1"/>
                          </a:solidFill>
                          <a:latin typeface="+mn-lt"/>
                          <a:ea typeface="+mn-ea"/>
                          <a:cs typeface="+mn-cs"/>
                        </a:rPr>
                        <a:t>-Penerimaan Kas</a:t>
                      </a:r>
                    </a:p>
                    <a:p>
                      <a:pPr marL="177800" marR="0" lvl="0" indent="0" algn="l" defTabSz="914400" rtl="0" eaLnBrk="1" fontAlgn="base" latinLnBrk="0" hangingPunct="1">
                        <a:lnSpc>
                          <a:spcPct val="100000"/>
                        </a:lnSpc>
                        <a:spcBef>
                          <a:spcPts val="0"/>
                        </a:spcBef>
                        <a:spcAft>
                          <a:spcPct val="0"/>
                        </a:spcAft>
                        <a:buClr>
                          <a:schemeClr val="tx1"/>
                        </a:buClr>
                        <a:buSzTx/>
                        <a:buFontTx/>
                        <a:buNone/>
                        <a:tabLst/>
                      </a:pPr>
                      <a:r>
                        <a:rPr lang="id-ID" sz="1800" b="0" kern="1200" baseline="0" dirty="0" smtClean="0">
                          <a:solidFill>
                            <a:schemeClr val="tx1"/>
                          </a:solidFill>
                          <a:latin typeface="+mn-lt"/>
                          <a:ea typeface="+mn-ea"/>
                          <a:cs typeface="+mn-cs"/>
                        </a:rPr>
                        <a:t>-Pengeluaran Kas</a:t>
                      </a:r>
                    </a:p>
                    <a:p>
                      <a:pPr marL="0" marR="0" lvl="0" indent="0" algn="l" defTabSz="914400" rtl="0" eaLnBrk="1" fontAlgn="base" latinLnBrk="0" hangingPunct="1">
                        <a:lnSpc>
                          <a:spcPct val="100000"/>
                        </a:lnSpc>
                        <a:spcBef>
                          <a:spcPct val="20000"/>
                        </a:spcBef>
                        <a:spcAft>
                          <a:spcPct val="0"/>
                        </a:spcAft>
                        <a:buClr>
                          <a:schemeClr val="tx1"/>
                        </a:buClr>
                        <a:buSzTx/>
                        <a:buFontTx/>
                        <a:buNone/>
                        <a:tabLst/>
                        <a:defRPr/>
                      </a:pPr>
                      <a:r>
                        <a:rPr kumimoji="0" lang="id-ID" sz="1800" b="1" i="0" u="none" strike="noStrike" kern="1200" cap="none" normalizeH="0" baseline="0" dirty="0" smtClean="0">
                          <a:ln>
                            <a:noFill/>
                          </a:ln>
                          <a:solidFill>
                            <a:schemeClr val="tx1"/>
                          </a:solidFill>
                          <a:effectLst/>
                          <a:latin typeface="+mn-lt"/>
                          <a:ea typeface="+mn-ea"/>
                          <a:cs typeface="+mn-cs"/>
                        </a:rPr>
                        <a:t>f. CaLK</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533400" marR="0" lvl="0" indent="-533400" algn="ctr" defTabSz="914400" rtl="0" eaLnBrk="1" fontAlgn="base" latinLnBrk="0" hangingPunct="1">
                        <a:lnSpc>
                          <a:spcPct val="100000"/>
                        </a:lnSpc>
                        <a:spcBef>
                          <a:spcPct val="20000"/>
                        </a:spcBef>
                        <a:spcAft>
                          <a:spcPct val="0"/>
                        </a:spcAft>
                        <a:buClr>
                          <a:schemeClr val="tx1"/>
                        </a:buClr>
                        <a:buSzTx/>
                        <a:buFontTx/>
                        <a:buNone/>
                        <a:tabLst/>
                      </a:pPr>
                      <a:r>
                        <a:rPr kumimoji="0" lang="id-ID" sz="2000" b="1" i="0" u="none" strike="noStrike" cap="none" normalizeH="0" baseline="0" dirty="0" smtClean="0">
                          <a:ln>
                            <a:noFill/>
                          </a:ln>
                          <a:solidFill>
                            <a:schemeClr val="tx1"/>
                          </a:solidFill>
                          <a:effectLst/>
                          <a:latin typeface="Arial" charset="0"/>
                          <a:cs typeface="Arial" charset="0"/>
                        </a:rPr>
                        <a:t>Unsur Laporan Keuangan </a:t>
                      </a:r>
                      <a:r>
                        <a:rPr kumimoji="0" lang="id-ID" sz="1600" b="0" i="0" u="none" strike="noStrike" cap="none" normalizeH="0" baseline="0" dirty="0" smtClean="0">
                          <a:ln>
                            <a:noFill/>
                          </a:ln>
                          <a:solidFill>
                            <a:schemeClr val="tx1"/>
                          </a:solidFill>
                          <a:effectLst/>
                          <a:latin typeface="Arial" charset="0"/>
                          <a:cs typeface="Arial" charset="0"/>
                        </a:rPr>
                        <a:t>(lanjutan)</a:t>
                      </a:r>
                      <a:endParaRPr kumimoji="0" lang="id-ID" sz="2000" b="0" i="0" u="none" strike="noStrike" cap="none" normalizeH="0" baseline="0" dirty="0" smtClean="0">
                        <a:ln>
                          <a:noFill/>
                        </a:ln>
                        <a:solidFill>
                          <a:schemeClr val="tx1"/>
                        </a:solidFill>
                        <a:effectLst/>
                        <a:latin typeface="Arial" charset="0"/>
                        <a:cs typeface="Arial" charset="0"/>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endParaRPr lang="id-ID" sz="1800" b="1"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lang="id-ID" sz="1800" b="1" kern="1200" baseline="0" dirty="0" smtClean="0">
                          <a:solidFill>
                            <a:schemeClr val="tx1"/>
                          </a:solidFill>
                          <a:latin typeface="+mn-lt"/>
                          <a:ea typeface="+mn-ea"/>
                          <a:cs typeface="+mn-cs"/>
                        </a:rPr>
                        <a:t>b. Laporan Operasional (LO)</a:t>
                      </a:r>
                    </a:p>
                    <a:p>
                      <a:pPr marL="17780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kern="1200" cap="none" normalizeH="0" baseline="0" dirty="0" smtClean="0">
                          <a:ln>
                            <a:noFill/>
                          </a:ln>
                          <a:solidFill>
                            <a:schemeClr val="tx1"/>
                          </a:solidFill>
                          <a:effectLst/>
                          <a:latin typeface="+mn-lt"/>
                          <a:ea typeface="+mn-ea"/>
                          <a:cs typeface="+mn-cs"/>
                        </a:rPr>
                        <a:t>-Pendapatan-LO</a:t>
                      </a:r>
                    </a:p>
                    <a:p>
                      <a:pPr marL="17780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kern="1200" cap="none" normalizeH="0" baseline="0" dirty="0" smtClean="0">
                          <a:ln>
                            <a:noFill/>
                          </a:ln>
                          <a:solidFill>
                            <a:schemeClr val="tx1"/>
                          </a:solidFill>
                          <a:effectLst/>
                          <a:latin typeface="+mn-lt"/>
                          <a:ea typeface="+mn-ea"/>
                          <a:cs typeface="+mn-cs"/>
                        </a:rPr>
                        <a:t>-Beban</a:t>
                      </a:r>
                    </a:p>
                    <a:p>
                      <a:pPr marL="17780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kern="1200" cap="none" normalizeH="0" baseline="0" dirty="0" smtClean="0">
                          <a:ln>
                            <a:noFill/>
                          </a:ln>
                          <a:solidFill>
                            <a:schemeClr val="tx1"/>
                          </a:solidFill>
                          <a:effectLst/>
                          <a:latin typeface="+mn-lt"/>
                          <a:ea typeface="+mn-ea"/>
                          <a:cs typeface="+mn-cs"/>
                        </a:rPr>
                        <a:t>-Transfer</a:t>
                      </a:r>
                    </a:p>
                    <a:p>
                      <a:pPr marL="17780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0" i="0" u="none" strike="noStrike" kern="1200" cap="none" normalizeH="0" baseline="0" dirty="0" smtClean="0">
                          <a:ln>
                            <a:noFill/>
                          </a:ln>
                          <a:solidFill>
                            <a:schemeClr val="tx1"/>
                          </a:solidFill>
                          <a:effectLst/>
                          <a:latin typeface="+mn-lt"/>
                          <a:ea typeface="+mn-ea"/>
                          <a:cs typeface="+mn-cs"/>
                        </a:rPr>
                        <a:t>-Pos Luar Biasa</a:t>
                      </a:r>
                      <a:endParaRPr lang="id-ID" sz="1800" b="0"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lang="id-ID" sz="1800" b="1" kern="1200" baseline="0" dirty="0" smtClean="0">
                          <a:solidFill>
                            <a:schemeClr val="tx1"/>
                          </a:solidFill>
                          <a:latin typeface="+mn-lt"/>
                          <a:ea typeface="+mn-ea"/>
                          <a:cs typeface="+mn-cs"/>
                        </a:rPr>
                        <a:t>c. Laporan Perubahan Ekuitas (LPE) </a:t>
                      </a:r>
                    </a:p>
                    <a:p>
                      <a:pPr marL="177800" marR="0" lvl="0" indent="0" algn="l" defTabSz="914400" rtl="0" eaLnBrk="1" fontAlgn="base" latinLnBrk="0" hangingPunct="1">
                        <a:lnSpc>
                          <a:spcPct val="100000"/>
                        </a:lnSpc>
                        <a:spcBef>
                          <a:spcPts val="0"/>
                        </a:spcBef>
                        <a:spcAft>
                          <a:spcPct val="0"/>
                        </a:spcAft>
                        <a:buClr>
                          <a:schemeClr val="tx1"/>
                        </a:buClr>
                        <a:buSzTx/>
                        <a:buFontTx/>
                        <a:buNone/>
                        <a:tabLst/>
                      </a:pPr>
                      <a:r>
                        <a:rPr lang="id-ID" sz="1800" b="0" kern="1200" baseline="0" dirty="0" smtClean="0">
                          <a:solidFill>
                            <a:schemeClr val="tx1"/>
                          </a:solidFill>
                          <a:latin typeface="+mn-lt"/>
                          <a:ea typeface="+mn-ea"/>
                          <a:cs typeface="+mn-cs"/>
                        </a:rPr>
                        <a:t>Kenaikan dan penurunan ekuitas tahun pelaporan dibandingkan tahun sebelumnya</a:t>
                      </a:r>
                    </a:p>
                    <a:p>
                      <a:pPr marL="0" marR="0" lvl="0" indent="0" algn="l" defTabSz="914400" rtl="0" eaLnBrk="1" fontAlgn="base" latinLnBrk="0" hangingPunct="1">
                        <a:lnSpc>
                          <a:spcPct val="100000"/>
                        </a:lnSpc>
                        <a:spcBef>
                          <a:spcPts val="0"/>
                        </a:spcBef>
                        <a:spcAft>
                          <a:spcPct val="0"/>
                        </a:spcAft>
                        <a:buClr>
                          <a:schemeClr val="tx1"/>
                        </a:buClr>
                        <a:buSzTx/>
                        <a:buFontTx/>
                        <a:buNone/>
                        <a:tabLst/>
                      </a:pPr>
                      <a:endParaRPr lang="id-ID" sz="1800" b="1"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lang="id-ID" sz="1800" b="1" kern="1200" baseline="0" dirty="0" smtClean="0">
                          <a:solidFill>
                            <a:schemeClr val="tx1"/>
                          </a:solidFill>
                          <a:latin typeface="+mn-lt"/>
                          <a:ea typeface="+mn-ea"/>
                          <a:cs typeface="+mn-cs"/>
                        </a:rPr>
                        <a:t>d. Laporan Arus Kas</a:t>
                      </a:r>
                    </a:p>
                    <a:p>
                      <a:pPr marL="177800" marR="0" lvl="0" indent="0" algn="l" defTabSz="914400" rtl="0" eaLnBrk="1" fontAlgn="base" latinLnBrk="0" hangingPunct="1">
                        <a:lnSpc>
                          <a:spcPct val="100000"/>
                        </a:lnSpc>
                        <a:spcBef>
                          <a:spcPts val="0"/>
                        </a:spcBef>
                        <a:spcAft>
                          <a:spcPct val="0"/>
                        </a:spcAft>
                        <a:buClr>
                          <a:schemeClr val="tx1"/>
                        </a:buClr>
                        <a:buSzTx/>
                        <a:buFontTx/>
                        <a:buNone/>
                        <a:tabLst/>
                      </a:pPr>
                      <a:r>
                        <a:rPr lang="id-ID" sz="1800" b="0" kern="1200" baseline="0" dirty="0" smtClean="0">
                          <a:solidFill>
                            <a:schemeClr val="tx1"/>
                          </a:solidFill>
                          <a:latin typeface="+mn-lt"/>
                          <a:ea typeface="+mn-ea"/>
                          <a:cs typeface="+mn-cs"/>
                        </a:rPr>
                        <a:t>-Penerimaan Kas</a:t>
                      </a:r>
                    </a:p>
                    <a:p>
                      <a:pPr marL="177800" marR="0" lvl="0" indent="0" algn="l" defTabSz="914400" rtl="0" eaLnBrk="1" fontAlgn="base" latinLnBrk="0" hangingPunct="1">
                        <a:lnSpc>
                          <a:spcPct val="100000"/>
                        </a:lnSpc>
                        <a:spcBef>
                          <a:spcPts val="0"/>
                        </a:spcBef>
                        <a:spcAft>
                          <a:spcPct val="0"/>
                        </a:spcAft>
                        <a:buClr>
                          <a:schemeClr val="tx1"/>
                        </a:buClr>
                        <a:buSzTx/>
                        <a:buFontTx/>
                        <a:buNone/>
                        <a:tabLst/>
                      </a:pPr>
                      <a:r>
                        <a:rPr lang="id-ID" sz="1800" b="0" kern="1200" baseline="0" dirty="0" smtClean="0">
                          <a:solidFill>
                            <a:schemeClr val="tx1"/>
                          </a:solidFill>
                          <a:latin typeface="+mn-lt"/>
                          <a:ea typeface="+mn-ea"/>
                          <a:cs typeface="+mn-cs"/>
                        </a:rPr>
                        <a:t>-Pengeluaran Kas</a:t>
                      </a: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lang="id-ID" sz="1800" b="1" kern="1200" baseline="0" dirty="0" smtClean="0">
                          <a:solidFill>
                            <a:schemeClr val="tx1"/>
                          </a:solidFill>
                          <a:latin typeface="+mn-lt"/>
                          <a:ea typeface="+mn-ea"/>
                          <a:cs typeface="+mn-cs"/>
                        </a:rPr>
                        <a:t>e. CalK</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5"/>
          <p:cNvSpPr>
            <a:spLocks noGrp="1"/>
          </p:cNvSpPr>
          <p:nvPr>
            <p:ph type="sldNum" sz="quarter" idx="12"/>
          </p:nvPr>
        </p:nvSpPr>
        <p:spPr/>
        <p:txBody>
          <a:bodyPr/>
          <a:lstStyle/>
          <a:p>
            <a:pPr>
              <a:defRPr/>
            </a:pPr>
            <a:fld id="{BCCA1102-9776-4FF9-BC3B-067FA01BE099}" type="slidenum">
              <a:rPr lang="en-US">
                <a:latin typeface="+mj-lt"/>
                <a:cs typeface="Arial" charset="0"/>
              </a:rPr>
              <a:pPr>
                <a:defRPr/>
              </a:pPr>
              <a:t>9</a:t>
            </a:fld>
            <a:endParaRPr lang="en-US">
              <a:latin typeface="+mj-lt"/>
              <a:cs typeface="Arial" charset="0"/>
            </a:endParaRPr>
          </a:p>
        </p:txBody>
      </p:sp>
      <p:sp>
        <p:nvSpPr>
          <p:cNvPr id="75778" name="Rectangle 2"/>
          <p:cNvSpPr>
            <a:spLocks noGrp="1" noChangeArrowheads="1"/>
          </p:cNvSpPr>
          <p:nvPr>
            <p:ph type="title"/>
          </p:nvPr>
        </p:nvSpPr>
        <p:spPr>
          <a:xfrm>
            <a:off x="1219200" y="88900"/>
            <a:ext cx="6991350" cy="901700"/>
          </a:xfrm>
        </p:spPr>
        <p:txBody>
          <a:bodyPr/>
          <a:lstStyle/>
          <a:p>
            <a:pPr algn="ctr" eaLnBrk="1" hangingPunct="1">
              <a:defRPr/>
            </a:pPr>
            <a:r>
              <a:rPr lang="id-ID" sz="2800" dirty="0" smtClean="0"/>
              <a:t>1. KERANGKA KONSEPTUAL </a:t>
            </a:r>
            <a:br>
              <a:rPr lang="id-ID" sz="2800" dirty="0" smtClean="0"/>
            </a:br>
            <a:r>
              <a:rPr lang="id-ID" sz="2800" dirty="0" smtClean="0"/>
              <a:t>AKUNTANSI PEMERINTAH</a:t>
            </a:r>
            <a:endParaRPr lang="en-US" sz="2800" dirty="0" smtClean="0"/>
          </a:p>
        </p:txBody>
      </p:sp>
      <p:graphicFrame>
        <p:nvGraphicFramePr>
          <p:cNvPr id="75843" name="Group 67"/>
          <p:cNvGraphicFramePr>
            <a:graphicFrameLocks noGrp="1"/>
          </p:cNvGraphicFramePr>
          <p:nvPr>
            <p:ph idx="1"/>
          </p:nvPr>
        </p:nvGraphicFramePr>
        <p:xfrm>
          <a:off x="152400" y="1066800"/>
          <a:ext cx="8763000" cy="5486400"/>
        </p:xfrm>
        <a:graphic>
          <a:graphicData uri="http://schemas.openxmlformats.org/drawingml/2006/table">
            <a:tbl>
              <a:tblPr/>
              <a:tblGrid>
                <a:gridCol w="4381500"/>
                <a:gridCol w="4381500"/>
              </a:tblGrid>
              <a:tr h="43716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CASH TOWARDS 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rgbClr val="FFFF00"/>
                          </a:solidFill>
                          <a:effectLst>
                            <a:outerShdw blurRad="38100" dist="38100" dir="2700000" algn="tl">
                              <a:srgbClr val="000000"/>
                            </a:outerShdw>
                          </a:effectLst>
                          <a:latin typeface="Arial" charset="0"/>
                          <a:cs typeface="Arial" charset="0"/>
                        </a:rPr>
                        <a:t>ACCRUAL</a:t>
                      </a:r>
                    </a:p>
                  </a:txBody>
                  <a:tcPr marL="90000" marR="90000" marT="46800" marB="46800"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CC">
                        <a:alpha val="50000"/>
                      </a:srgbClr>
                    </a:solidFill>
                  </a:tcPr>
                </a:tc>
              </a:tr>
              <a:tr h="5049235">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Pengakuan Unsur Laporan Keuangan</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05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b="1" u="sng" kern="1200" dirty="0" smtClean="0">
                          <a:solidFill>
                            <a:schemeClr val="tx1"/>
                          </a:solidFill>
                          <a:latin typeface="+mn-lt"/>
                          <a:ea typeface="+mn-ea"/>
                          <a:cs typeface="+mn-cs"/>
                        </a:rPr>
                        <a:t>Pengakuan Pendapatan </a:t>
                      </a:r>
                      <a:r>
                        <a:rPr lang="id-ID" sz="1600" b="0" u="sng" kern="1200" dirty="0" smtClean="0">
                          <a:solidFill>
                            <a:schemeClr val="tx1"/>
                          </a:solidFill>
                          <a:latin typeface="+mn-lt"/>
                          <a:ea typeface="+mn-ea"/>
                          <a:cs typeface="+mn-cs"/>
                        </a:rPr>
                        <a:t>(Par 88)</a:t>
                      </a:r>
                      <a:endParaRPr lang="id-ID" sz="1800" b="0" u="sng"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600" b="1" kern="1200" dirty="0" smtClean="0">
                          <a:solidFill>
                            <a:schemeClr val="tx1"/>
                          </a:solidFill>
                          <a:latin typeface="+mn-lt"/>
                          <a:ea typeface="+mn-ea"/>
                          <a:cs typeface="+mn-cs"/>
                        </a:rPr>
                        <a:t>Pendapatan menurut basis akrual</a:t>
                      </a:r>
                      <a:r>
                        <a:rPr lang="id-ID" sz="1600" kern="1200" dirty="0" smtClean="0">
                          <a:solidFill>
                            <a:schemeClr val="tx1"/>
                          </a:solidFill>
                          <a:latin typeface="+mn-lt"/>
                          <a:ea typeface="+mn-ea"/>
                          <a:cs typeface="+mn-cs"/>
                        </a:rPr>
                        <a:t> diakui pada saat timbulnya hak atas pendapatan tersebut atau ada aliran masuk sumber daya ekonomi. </a:t>
                      </a:r>
                      <a:endParaRPr kumimoji="0" lang="id-ID" sz="1600" b="0"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600" b="1" kern="1200" dirty="0" smtClean="0">
                          <a:solidFill>
                            <a:schemeClr val="tx1"/>
                          </a:solidFill>
                          <a:latin typeface="+mn-lt"/>
                          <a:ea typeface="+mn-ea"/>
                          <a:cs typeface="+mn-cs"/>
                        </a:rPr>
                        <a:t>Pendapatan menurut basis kas</a:t>
                      </a:r>
                      <a:r>
                        <a:rPr lang="id-ID" sz="1600" kern="1200" dirty="0" smtClean="0">
                          <a:solidFill>
                            <a:schemeClr val="tx1"/>
                          </a:solidFill>
                          <a:latin typeface="+mn-lt"/>
                          <a:ea typeface="+mn-ea"/>
                          <a:cs typeface="+mn-cs"/>
                        </a:rPr>
                        <a:t> diakui pada saat kas diterima di Rekening Kas Umum Negara/Daerah atau oleh entitas pelaporan</a:t>
                      </a:r>
                      <a:r>
                        <a:rPr lang="id-ID" sz="700" kern="1200" dirty="0" smtClean="0">
                          <a:solidFill>
                            <a:schemeClr val="tx1"/>
                          </a:solidFill>
                          <a:latin typeface="+mn-lt"/>
                          <a:ea typeface="+mn-ea"/>
                          <a:cs typeface="+mn-cs"/>
                        </a:rPr>
                        <a:t>. </a:t>
                      </a:r>
                      <a:endParaRPr kumimoji="0" lang="id-ID" sz="600" b="1" i="0" u="none"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kumimoji="0" lang="id-ID" sz="1800" b="1" i="0" u="sng" strike="noStrike" kern="1200" cap="none" normalizeH="0" baseline="0" dirty="0" smtClean="0">
                          <a:ln>
                            <a:noFill/>
                          </a:ln>
                          <a:solidFill>
                            <a:schemeClr val="tx1"/>
                          </a:solidFill>
                          <a:effectLst/>
                          <a:latin typeface="+mn-lt"/>
                          <a:ea typeface="+mn-ea"/>
                          <a:cs typeface="+mn-cs"/>
                        </a:rPr>
                        <a:t>Pengakuan Belanja </a:t>
                      </a:r>
                      <a:r>
                        <a:rPr lang="id-ID" sz="1600" b="0" u="sng" kern="1200" dirty="0" smtClean="0">
                          <a:solidFill>
                            <a:schemeClr val="tx1"/>
                          </a:solidFill>
                          <a:latin typeface="+mn-lt"/>
                          <a:ea typeface="+mn-ea"/>
                          <a:cs typeface="+mn-cs"/>
                        </a:rPr>
                        <a:t>(Par 89)</a:t>
                      </a:r>
                      <a:endParaRPr kumimoji="0" lang="id-ID" sz="1800" b="0" i="0" u="sng" strike="noStrike" kern="1200" cap="none" normalizeH="0" baseline="0" dirty="0" smtClean="0">
                        <a:ln>
                          <a:noFill/>
                        </a:ln>
                        <a:solidFill>
                          <a:schemeClr val="tx1"/>
                        </a:solidFill>
                        <a:effectLst/>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600" b="1" kern="1200" dirty="0" smtClean="0">
                          <a:solidFill>
                            <a:schemeClr val="tx1"/>
                          </a:solidFill>
                          <a:latin typeface="+mn-lt"/>
                          <a:ea typeface="+mn-ea"/>
                          <a:cs typeface="+mn-cs"/>
                        </a:rPr>
                        <a:t>Belanja menurut basis akrual</a:t>
                      </a:r>
                      <a:r>
                        <a:rPr lang="id-ID" sz="1600" kern="1200" dirty="0" smtClean="0">
                          <a:solidFill>
                            <a:schemeClr val="tx1"/>
                          </a:solidFill>
                          <a:latin typeface="+mn-lt"/>
                          <a:ea typeface="+mn-ea"/>
                          <a:cs typeface="+mn-cs"/>
                        </a:rPr>
                        <a:t> diakui pada saat timbulnya kewajiban atau </a:t>
                      </a:r>
                      <a:r>
                        <a:rPr lang="id-ID" sz="1600" b="1" kern="1200" dirty="0" smtClean="0">
                          <a:solidFill>
                            <a:schemeClr val="tx1"/>
                          </a:solidFill>
                          <a:latin typeface="+mn-lt"/>
                          <a:ea typeface="+mn-ea"/>
                          <a:cs typeface="+mn-cs"/>
                        </a:rPr>
                        <a:t>pada saat diperoleh manfaat.</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9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600" b="1" kern="1200" dirty="0" smtClean="0">
                          <a:solidFill>
                            <a:schemeClr val="tx1"/>
                          </a:solidFill>
                          <a:latin typeface="+mn-lt"/>
                          <a:ea typeface="+mn-ea"/>
                          <a:cs typeface="+mn-cs"/>
                        </a:rPr>
                        <a:t>Belanja</a:t>
                      </a:r>
                      <a:r>
                        <a:rPr lang="id-ID" sz="1600" kern="1200" dirty="0" smtClean="0">
                          <a:solidFill>
                            <a:schemeClr val="tx1"/>
                          </a:solidFill>
                          <a:latin typeface="+mn-lt"/>
                          <a:ea typeface="+mn-ea"/>
                          <a:cs typeface="+mn-cs"/>
                        </a:rPr>
                        <a:t> </a:t>
                      </a:r>
                      <a:r>
                        <a:rPr lang="id-ID" sz="1600" b="1" kern="1200" dirty="0" smtClean="0">
                          <a:solidFill>
                            <a:schemeClr val="tx1"/>
                          </a:solidFill>
                          <a:latin typeface="+mn-lt"/>
                          <a:ea typeface="+mn-ea"/>
                          <a:cs typeface="+mn-cs"/>
                        </a:rPr>
                        <a:t>menurut basis kas</a:t>
                      </a:r>
                      <a:r>
                        <a:rPr lang="id-ID" sz="1600" kern="1200" dirty="0" smtClean="0">
                          <a:solidFill>
                            <a:schemeClr val="tx1"/>
                          </a:solidFill>
                          <a:latin typeface="+mn-lt"/>
                          <a:ea typeface="+mn-ea"/>
                          <a:cs typeface="+mn-cs"/>
                        </a:rPr>
                        <a:t> diakui pada saat terjadinya pengeluaran dari Rekening Kas Umum Negara/Daerah atau entitas pelaporan</a:t>
                      </a:r>
                      <a:endParaRPr kumimoji="0" lang="id-ID" sz="1600" b="1" i="0" u="none" strike="noStrike" kern="1200" cap="none" normalizeH="0" baseline="0" dirty="0" smtClean="0">
                        <a:ln>
                          <a:noFill/>
                        </a:ln>
                        <a:solidFill>
                          <a:schemeClr val="tx1"/>
                        </a:solidFill>
                        <a:effectLst/>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33"/>
                    </a:solidFill>
                  </a:tcPr>
                </a:tc>
                <a:tc>
                  <a:txBody>
                    <a:body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kumimoji="0" lang="id-ID" sz="1800" b="1" i="0" u="none" strike="noStrike" cap="none" normalizeH="0" baseline="0" dirty="0" smtClean="0">
                          <a:ln>
                            <a:noFill/>
                          </a:ln>
                          <a:solidFill>
                            <a:schemeClr val="tx1"/>
                          </a:solidFill>
                          <a:effectLst/>
                          <a:latin typeface="Arial" charset="0"/>
                          <a:cs typeface="Arial" charset="0"/>
                        </a:rPr>
                        <a:t>Pengakuan Unsur Laporan Keuangan</a:t>
                      </a:r>
                    </a:p>
                    <a:p>
                      <a:pPr marL="0" marR="0" lvl="0" indent="0" algn="l" defTabSz="914400" rtl="0" eaLnBrk="1" fontAlgn="base" latinLnBrk="0" hangingPunct="1">
                        <a:lnSpc>
                          <a:spcPct val="100000"/>
                        </a:lnSpc>
                        <a:spcBef>
                          <a:spcPts val="0"/>
                        </a:spcBef>
                        <a:spcAft>
                          <a:spcPct val="0"/>
                        </a:spcAft>
                        <a:buClr>
                          <a:schemeClr val="tx1"/>
                        </a:buClr>
                        <a:buSzTx/>
                        <a:buFontTx/>
                        <a:buNone/>
                        <a:tabLst/>
                      </a:pPr>
                      <a:endParaRPr lang="id-ID" sz="1800" b="1"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lang="id-ID" sz="1800" b="1" u="sng" kern="1200" baseline="0" dirty="0" smtClean="0">
                          <a:solidFill>
                            <a:schemeClr val="tx1"/>
                          </a:solidFill>
                          <a:latin typeface="+mn-lt"/>
                          <a:ea typeface="+mn-ea"/>
                          <a:cs typeface="+mn-cs"/>
                        </a:rPr>
                        <a:t>Pengakuan Pendapatan </a:t>
                      </a:r>
                      <a:r>
                        <a:rPr lang="id-ID" sz="1600" b="0" u="sng" kern="1200" baseline="0" dirty="0" smtClean="0">
                          <a:solidFill>
                            <a:schemeClr val="tx1"/>
                          </a:solidFill>
                          <a:latin typeface="+mn-lt"/>
                          <a:ea typeface="+mn-ea"/>
                          <a:cs typeface="+mn-cs"/>
                        </a:rPr>
                        <a:t>(Par 95)</a:t>
                      </a:r>
                      <a:endParaRPr lang="id-ID" sz="1800" b="0" u="sng"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600" b="1" kern="1200" dirty="0" smtClean="0">
                          <a:solidFill>
                            <a:schemeClr val="tx1"/>
                          </a:solidFill>
                          <a:latin typeface="+mn-lt"/>
                          <a:ea typeface="+mn-ea"/>
                          <a:cs typeface="+mn-cs"/>
                        </a:rPr>
                        <a:t>Pendapatan-LO</a:t>
                      </a:r>
                      <a:r>
                        <a:rPr lang="id-ID" sz="1600" kern="1200" dirty="0" smtClean="0">
                          <a:solidFill>
                            <a:schemeClr val="tx1"/>
                          </a:solidFill>
                          <a:latin typeface="+mn-lt"/>
                          <a:ea typeface="+mn-ea"/>
                          <a:cs typeface="+mn-cs"/>
                        </a:rPr>
                        <a:t> diakui pada saat timbulnya hak atas pendapatan tersebut atau ada aliran masuk sumber daya ekonomi. </a:t>
                      </a:r>
                    </a:p>
                    <a:p>
                      <a:pPr marL="0" marR="0" lvl="0" indent="0" algn="l" defTabSz="914400" rtl="0" eaLnBrk="1" fontAlgn="base" latinLnBrk="0" hangingPunct="1">
                        <a:lnSpc>
                          <a:spcPct val="100000"/>
                        </a:lnSpc>
                        <a:spcBef>
                          <a:spcPct val="20000"/>
                        </a:spcBef>
                        <a:spcAft>
                          <a:spcPct val="0"/>
                        </a:spcAft>
                        <a:buClr>
                          <a:schemeClr val="tx1"/>
                        </a:buClr>
                        <a:buSzTx/>
                        <a:buFontTx/>
                        <a:buNone/>
                        <a:tabLst/>
                      </a:pPr>
                      <a:endParaRPr lang="id-ID" sz="1200" b="1" kern="120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600" b="1" kern="1200" dirty="0" smtClean="0">
                          <a:solidFill>
                            <a:schemeClr val="tx1"/>
                          </a:solidFill>
                          <a:latin typeface="+mn-lt"/>
                          <a:ea typeface="+mn-ea"/>
                          <a:cs typeface="+mn-cs"/>
                        </a:rPr>
                        <a:t>Pendapatan-LRA</a:t>
                      </a:r>
                      <a:r>
                        <a:rPr lang="id-ID" sz="1600" kern="1200" dirty="0" smtClean="0">
                          <a:solidFill>
                            <a:schemeClr val="tx1"/>
                          </a:solidFill>
                          <a:latin typeface="+mn-lt"/>
                          <a:ea typeface="+mn-ea"/>
                          <a:cs typeface="+mn-cs"/>
                        </a:rPr>
                        <a:t> diakui pada saat kas diterima di Rekening Kas Umum Negara/Daerah atau oleh entitas pelaporan</a:t>
                      </a:r>
                      <a:endParaRPr lang="id-ID" sz="1600" b="1"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ct val="20000"/>
                        </a:spcBef>
                        <a:spcAft>
                          <a:spcPct val="0"/>
                        </a:spcAft>
                        <a:buClr>
                          <a:schemeClr val="tx1"/>
                        </a:buClr>
                        <a:buSzTx/>
                        <a:buFontTx/>
                        <a:buNone/>
                        <a:tabLst/>
                      </a:pPr>
                      <a:r>
                        <a:rPr lang="id-ID" sz="1800" b="1" u="sng" kern="1200" baseline="0" dirty="0" smtClean="0">
                          <a:solidFill>
                            <a:schemeClr val="tx1"/>
                          </a:solidFill>
                          <a:latin typeface="+mn-lt"/>
                          <a:ea typeface="+mn-ea"/>
                          <a:cs typeface="+mn-cs"/>
                        </a:rPr>
                        <a:t>Pengakuan Belanja dan Beban </a:t>
                      </a:r>
                      <a:r>
                        <a:rPr lang="id-ID" sz="1200" b="1" u="sng" kern="1200" baseline="0" dirty="0" smtClean="0">
                          <a:solidFill>
                            <a:schemeClr val="tx1"/>
                          </a:solidFill>
                          <a:latin typeface="+mn-lt"/>
                          <a:ea typeface="+mn-ea"/>
                          <a:cs typeface="+mn-cs"/>
                        </a:rPr>
                        <a:t>(Par96-97)</a:t>
                      </a:r>
                      <a:endParaRPr lang="id-ID" sz="1800" b="1" u="sng"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lang="id-ID" sz="1600" b="1" kern="1200" dirty="0" smtClean="0">
                          <a:solidFill>
                            <a:schemeClr val="tx1"/>
                          </a:solidFill>
                          <a:latin typeface="+mn-lt"/>
                          <a:ea typeface="+mn-ea"/>
                          <a:cs typeface="+mn-cs"/>
                        </a:rPr>
                        <a:t>Beban</a:t>
                      </a:r>
                      <a:r>
                        <a:rPr lang="id-ID" sz="1600" kern="1200" dirty="0" smtClean="0">
                          <a:solidFill>
                            <a:schemeClr val="tx1"/>
                          </a:solidFill>
                          <a:latin typeface="+mn-lt"/>
                          <a:ea typeface="+mn-ea"/>
                          <a:cs typeface="+mn-cs"/>
                        </a:rPr>
                        <a:t> diakui pada saat </a:t>
                      </a:r>
                      <a:r>
                        <a:rPr lang="id-ID" sz="1600" b="1" kern="1200" dirty="0" smtClean="0">
                          <a:solidFill>
                            <a:schemeClr val="tx1"/>
                          </a:solidFill>
                          <a:latin typeface="+mn-lt"/>
                          <a:ea typeface="+mn-ea"/>
                          <a:cs typeface="+mn-cs"/>
                        </a:rPr>
                        <a:t>timbulnya kewajiban</a:t>
                      </a:r>
                      <a:r>
                        <a:rPr lang="id-ID" sz="1600" kern="1200" dirty="0" smtClean="0">
                          <a:solidFill>
                            <a:schemeClr val="tx1"/>
                          </a:solidFill>
                          <a:latin typeface="+mn-lt"/>
                          <a:ea typeface="+mn-ea"/>
                          <a:cs typeface="+mn-cs"/>
                        </a:rPr>
                        <a:t>, </a:t>
                      </a:r>
                      <a:r>
                        <a:rPr lang="id-ID" sz="1600" b="1" kern="1200" dirty="0" smtClean="0">
                          <a:solidFill>
                            <a:schemeClr val="tx1"/>
                          </a:solidFill>
                          <a:latin typeface="+mn-lt"/>
                          <a:ea typeface="+mn-ea"/>
                          <a:cs typeface="+mn-cs"/>
                        </a:rPr>
                        <a:t>terjadinya konsumsi aset, atau terjadinya penurunan manfaat ekonomi atau potensi jasa</a:t>
                      </a:r>
                      <a:r>
                        <a:rPr lang="id-ID" sz="1600" kern="1200" dirty="0" smtClean="0">
                          <a:solidFill>
                            <a:schemeClr val="tx1"/>
                          </a:solidFill>
                          <a:latin typeface="+mn-lt"/>
                          <a:ea typeface="+mn-ea"/>
                          <a:cs typeface="+mn-cs"/>
                        </a:rPr>
                        <a:t>.</a:t>
                      </a:r>
                      <a:endParaRPr lang="id-ID" sz="1600" b="0" kern="1200" baseline="0" dirty="0" smtClean="0">
                        <a:solidFill>
                          <a:schemeClr val="tx1"/>
                        </a:solidFill>
                        <a:latin typeface="+mn-lt"/>
                        <a:ea typeface="+mn-ea"/>
                        <a:cs typeface="+mn-cs"/>
                      </a:endParaRPr>
                    </a:p>
                    <a:p>
                      <a:pPr marL="0" marR="0" lvl="0" indent="0" algn="l" defTabSz="914400" rtl="0" eaLnBrk="1" fontAlgn="base" latinLnBrk="0" hangingPunct="1">
                        <a:lnSpc>
                          <a:spcPct val="100000"/>
                        </a:lnSpc>
                        <a:spcBef>
                          <a:spcPts val="0"/>
                        </a:spcBef>
                        <a:spcAft>
                          <a:spcPct val="0"/>
                        </a:spcAft>
                        <a:buClr>
                          <a:schemeClr val="tx1"/>
                        </a:buClr>
                        <a:buSzTx/>
                        <a:buFontTx/>
                        <a:buNone/>
                        <a:tabLst/>
                      </a:pPr>
                      <a:r>
                        <a:rPr lang="id-ID" sz="1600" b="1" kern="1200" dirty="0" smtClean="0">
                          <a:solidFill>
                            <a:schemeClr val="tx1"/>
                          </a:solidFill>
                          <a:latin typeface="+mn-lt"/>
                          <a:ea typeface="+mn-ea"/>
                          <a:cs typeface="+mn-cs"/>
                        </a:rPr>
                        <a:t>Belanja</a:t>
                      </a:r>
                      <a:r>
                        <a:rPr lang="id-ID" sz="1600" kern="1200" dirty="0" smtClean="0">
                          <a:solidFill>
                            <a:schemeClr val="tx1"/>
                          </a:solidFill>
                          <a:latin typeface="+mn-lt"/>
                          <a:ea typeface="+mn-ea"/>
                          <a:cs typeface="+mn-cs"/>
                        </a:rPr>
                        <a:t> diakui berdasarkan terjadinya pengeluaran dari Rekening Kas Umum Negara/Daerah atau entitas pelaporan</a:t>
                      </a:r>
                      <a:endParaRPr lang="id-ID" sz="1600" b="1" kern="1200" baseline="0" dirty="0" smtClean="0">
                        <a:solidFill>
                          <a:schemeClr val="tx1"/>
                        </a:solidFill>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Radial">
  <a:themeElements>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fontScheme name="Radial">
      <a:majorFont>
        <a:latin typeface="Arial Black"/>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Radial 2">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98A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Radial 3">
        <a:dk1>
          <a:srgbClr val="CC6600"/>
        </a:dk1>
        <a:lt1>
          <a:srgbClr val="FFFFFF"/>
        </a:lt1>
        <a:dk2>
          <a:srgbClr val="800000"/>
        </a:dk2>
        <a:lt2>
          <a:srgbClr val="FFFFFF"/>
        </a:lt2>
        <a:accent1>
          <a:srgbClr val="FF6600"/>
        </a:accent1>
        <a:accent2>
          <a:srgbClr val="33CCCC"/>
        </a:accent2>
        <a:accent3>
          <a:srgbClr val="C0AAAA"/>
        </a:accent3>
        <a:accent4>
          <a:srgbClr val="DADADA"/>
        </a:accent4>
        <a:accent5>
          <a:srgbClr val="FFB8AA"/>
        </a:accent5>
        <a:accent6>
          <a:srgbClr val="2DB9B9"/>
        </a:accent6>
        <a:hlink>
          <a:srgbClr val="99FF33"/>
        </a:hlink>
        <a:folHlink>
          <a:srgbClr val="CC3300"/>
        </a:folHlink>
      </a:clrScheme>
      <a:clrMap bg1="dk2" tx1="lt1" bg2="dk1" tx2="lt2" accent1="accent1" accent2="accent2" accent3="accent3" accent4="accent4" accent5="accent5" accent6="accent6" hlink="hlink" folHlink="folHlink"/>
    </a:extraClrScheme>
    <a:extraClrScheme>
      <a:clrScheme name="Radial 4">
        <a:dk1>
          <a:srgbClr val="993300"/>
        </a:dk1>
        <a:lt1>
          <a:srgbClr val="FFFFFF"/>
        </a:lt1>
        <a:dk2>
          <a:srgbClr val="431A01"/>
        </a:dk2>
        <a:lt2>
          <a:srgbClr val="FFFFFF"/>
        </a:lt2>
        <a:accent1>
          <a:srgbClr val="FFCC00"/>
        </a:accent1>
        <a:accent2>
          <a:srgbClr val="FF9966"/>
        </a:accent2>
        <a:accent3>
          <a:srgbClr val="B0ABAA"/>
        </a:accent3>
        <a:accent4>
          <a:srgbClr val="DADADA"/>
        </a:accent4>
        <a:accent5>
          <a:srgbClr val="FFE2AA"/>
        </a:accent5>
        <a:accent6>
          <a:srgbClr val="E78A5C"/>
        </a:accent6>
        <a:hlink>
          <a:srgbClr val="FF6600"/>
        </a:hlink>
        <a:folHlink>
          <a:srgbClr val="CC3300"/>
        </a:folHlink>
      </a:clrScheme>
      <a:clrMap bg1="dk2" tx1="lt1" bg2="dk1" tx2="lt2" accent1="accent1" accent2="accent2" accent3="accent3" accent4="accent4" accent5="accent5" accent6="accent6" hlink="hlink" folHlink="folHlink"/>
    </a:extraClrScheme>
    <a:extraClrScheme>
      <a:clrScheme name="Radial 5">
        <a:dk1>
          <a:srgbClr val="75878B"/>
        </a:dk1>
        <a:lt1>
          <a:srgbClr val="FFFFFF"/>
        </a:lt1>
        <a:dk2>
          <a:srgbClr val="260000"/>
        </a:dk2>
        <a:lt2>
          <a:srgbClr val="FFFFFF"/>
        </a:lt2>
        <a:accent1>
          <a:srgbClr val="0099CC"/>
        </a:accent1>
        <a:accent2>
          <a:srgbClr val="FF3300"/>
        </a:accent2>
        <a:accent3>
          <a:srgbClr val="ACAAAA"/>
        </a:accent3>
        <a:accent4>
          <a:srgbClr val="DADADA"/>
        </a:accent4>
        <a:accent5>
          <a:srgbClr val="AACAE2"/>
        </a:accent5>
        <a:accent6>
          <a:srgbClr val="E72D00"/>
        </a:accent6>
        <a:hlink>
          <a:srgbClr val="FFCC00"/>
        </a:hlink>
        <a:folHlink>
          <a:srgbClr val="CC0000"/>
        </a:folHlink>
      </a:clrScheme>
      <a:clrMap bg1="dk2" tx1="lt1" bg2="dk1" tx2="lt2" accent1="accent1" accent2="accent2" accent3="accent3" accent4="accent4" accent5="accent5" accent6="accent6" hlink="hlink" folHlink="folHlink"/>
    </a:extraClrScheme>
    <a:extraClrScheme>
      <a:clrScheme name="Radial 6">
        <a:dk1>
          <a:srgbClr val="666699"/>
        </a:dk1>
        <a:lt1>
          <a:srgbClr val="FFFFFF"/>
        </a:lt1>
        <a:dk2>
          <a:srgbClr val="000000"/>
        </a:dk2>
        <a:lt2>
          <a:srgbClr val="FFFFFF"/>
        </a:lt2>
        <a:accent1>
          <a:srgbClr val="9966FF"/>
        </a:accent1>
        <a:accent2>
          <a:srgbClr val="99CCFF"/>
        </a:accent2>
        <a:accent3>
          <a:srgbClr val="AAAAAA"/>
        </a:accent3>
        <a:accent4>
          <a:srgbClr val="DADADA"/>
        </a:accent4>
        <a:accent5>
          <a:srgbClr val="CAB8FF"/>
        </a:accent5>
        <a:accent6>
          <a:srgbClr val="8AB9E7"/>
        </a:accent6>
        <a:hlink>
          <a:srgbClr val="FFFFCC"/>
        </a:hlink>
        <a:folHlink>
          <a:srgbClr val="6600CC"/>
        </a:folHlink>
      </a:clrScheme>
      <a:clrMap bg1="dk2" tx1="lt1" bg2="dk1" tx2="lt2" accent1="accent1" accent2="accent2" accent3="accent3" accent4="accent4" accent5="accent5" accent6="accent6" hlink="hlink" folHlink="folHlink"/>
    </a:extraClrScheme>
    <a:extraClrScheme>
      <a:clrScheme name="Radial 7">
        <a:dk1>
          <a:srgbClr val="666699"/>
        </a:dk1>
        <a:lt1>
          <a:srgbClr val="FFFFFF"/>
        </a:lt1>
        <a:dk2>
          <a:srgbClr val="2A2A40"/>
        </a:dk2>
        <a:lt2>
          <a:srgbClr val="FFFFFF"/>
        </a:lt2>
        <a:accent1>
          <a:srgbClr val="006699"/>
        </a:accent1>
        <a:accent2>
          <a:srgbClr val="CC9900"/>
        </a:accent2>
        <a:accent3>
          <a:srgbClr val="ACACAF"/>
        </a:accent3>
        <a:accent4>
          <a:srgbClr val="DADADA"/>
        </a:accent4>
        <a:accent5>
          <a:srgbClr val="AAB8CA"/>
        </a:accent5>
        <a:accent6>
          <a:srgbClr val="B98A00"/>
        </a:accent6>
        <a:hlink>
          <a:srgbClr val="CC6600"/>
        </a:hlink>
        <a:folHlink>
          <a:srgbClr val="6C948A"/>
        </a:folHlink>
      </a:clrScheme>
      <a:clrMap bg1="dk2" tx1="lt1" bg2="dk1" tx2="lt2" accent1="accent1" accent2="accent2" accent3="accent3" accent4="accent4" accent5="accent5" accent6="accent6" hlink="hlink" folHlink="folHlink"/>
    </a:extraClrScheme>
    <a:extraClrScheme>
      <a:clrScheme name="Radial 8">
        <a:dk1>
          <a:srgbClr val="BECBD8"/>
        </a:dk1>
        <a:lt1>
          <a:srgbClr val="FFFFFF"/>
        </a:lt1>
        <a:dk2>
          <a:srgbClr val="2B335B"/>
        </a:dk2>
        <a:lt2>
          <a:srgbClr val="FFFFFF"/>
        </a:lt2>
        <a:accent1>
          <a:srgbClr val="0099CC"/>
        </a:accent1>
        <a:accent2>
          <a:srgbClr val="B5DBE3"/>
        </a:accent2>
        <a:accent3>
          <a:srgbClr val="ACADB5"/>
        </a:accent3>
        <a:accent4>
          <a:srgbClr val="DADADA"/>
        </a:accent4>
        <a:accent5>
          <a:srgbClr val="AACAE2"/>
        </a:accent5>
        <a:accent6>
          <a:srgbClr val="A4C6CE"/>
        </a:accent6>
        <a:hlink>
          <a:srgbClr val="FFCC00"/>
        </a:hlink>
        <a:folHlink>
          <a:srgbClr val="58648C"/>
        </a:folHlink>
      </a:clrScheme>
      <a:clrMap bg1="dk2" tx1="lt1" bg2="dk1" tx2="lt2" accent1="accent1" accent2="accent2" accent3="accent3" accent4="accent4" accent5="accent5" accent6="accent6" hlink="hlink" folHlink="folHlink"/>
    </a:extraClrScheme>
    <a:extraClrScheme>
      <a:clrScheme name="Radial 9">
        <a:dk1>
          <a:srgbClr val="3333FF"/>
        </a:dk1>
        <a:lt1>
          <a:srgbClr val="FFFFFF"/>
        </a:lt1>
        <a:dk2>
          <a:srgbClr val="000099"/>
        </a:dk2>
        <a:lt2>
          <a:srgbClr val="FFFFFF"/>
        </a:lt2>
        <a:accent1>
          <a:srgbClr val="339966"/>
        </a:accent1>
        <a:accent2>
          <a:srgbClr val="9999FF"/>
        </a:accent2>
        <a:accent3>
          <a:srgbClr val="AAAACA"/>
        </a:accent3>
        <a:accent4>
          <a:srgbClr val="DADADA"/>
        </a:accent4>
        <a:accent5>
          <a:srgbClr val="ADCAB8"/>
        </a:accent5>
        <a:accent6>
          <a:srgbClr val="8A8AE7"/>
        </a:accent6>
        <a:hlink>
          <a:srgbClr val="FFFF99"/>
        </a:hlink>
        <a:folHlink>
          <a:srgbClr val="17A0D1"/>
        </a:folHlink>
      </a:clrScheme>
      <a:clrMap bg1="dk2" tx1="lt1" bg2="dk1" tx2="lt2" accent1="accent1" accent2="accent2" accent3="accent3" accent4="accent4" accent5="accent5" accent6="accent6" hlink="hlink" folHlink="folHlink"/>
    </a:extraClrScheme>
    <a:extraClrScheme>
      <a:clrScheme name="Radial 10">
        <a:dk1>
          <a:srgbClr val="808000"/>
        </a:dk1>
        <a:lt1>
          <a:srgbClr val="FFFFFF"/>
        </a:lt1>
        <a:dk2>
          <a:srgbClr val="354418"/>
        </a:dk2>
        <a:lt2>
          <a:srgbClr val="FFFFFF"/>
        </a:lt2>
        <a:accent1>
          <a:srgbClr val="60897C"/>
        </a:accent1>
        <a:accent2>
          <a:srgbClr val="99CC00"/>
        </a:accent2>
        <a:accent3>
          <a:srgbClr val="AEB0AB"/>
        </a:accent3>
        <a:accent4>
          <a:srgbClr val="DADADA"/>
        </a:accent4>
        <a:accent5>
          <a:srgbClr val="B6C4BF"/>
        </a:accent5>
        <a:accent6>
          <a:srgbClr val="8AB900"/>
        </a:accent6>
        <a:hlink>
          <a:srgbClr val="CCCC00"/>
        </a:hlink>
        <a:folHlink>
          <a:srgbClr val="66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Radial</Template>
  <TotalTime>965</TotalTime>
  <Words>3016</Words>
  <Application>Microsoft Office PowerPoint</Application>
  <PresentationFormat>On-screen Show (4:3)</PresentationFormat>
  <Paragraphs>611</Paragraphs>
  <Slides>35</Slides>
  <Notes>0</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Radial</vt:lpstr>
      <vt:lpstr>KOMITE STANDAR AKUNTANSI PEMERINTAHAN  </vt:lpstr>
      <vt:lpstr>1. KERANGKA KONSEPTUAL  AKUNTANSI PEMERINTAH</vt:lpstr>
      <vt:lpstr>1. KERANGKA KONSEPTUAL  AKUNTANSI PEMERINTAH</vt:lpstr>
      <vt:lpstr>1. KERANGKA KONSEPTUAL  AKUNTANSI PEMERINTAH</vt:lpstr>
      <vt:lpstr>1. KERANGKA KONSEPTUAL  AKUNTANSI PEMERINTAH</vt:lpstr>
      <vt:lpstr>1. KERANGKA KONSEPTUAL  AKUNTANSI PEMERINTAH</vt:lpstr>
      <vt:lpstr>1. KERANGKA KONSEPTUAL  AKUNTANSI PEMERINTAH</vt:lpstr>
      <vt:lpstr>1. KERANGKA KONSEPTUAL  AKUNTANSI PEMERINTAH</vt:lpstr>
      <vt:lpstr>1. KERANGKA KONSEPTUAL  AKUNTANSI PEMERINTAH</vt:lpstr>
      <vt:lpstr>1. KERANGKA KONSEPTUAL  AKUNTANSI PEMERINTAH</vt:lpstr>
      <vt:lpstr>2. PSAP 01 - PENYAJIAN LAPORAN KEUANGAN</vt:lpstr>
      <vt:lpstr>2. PENYAJIAN LAPORAN KEUANGAN-PSAP 01</vt:lpstr>
      <vt:lpstr>2. PENYAJIAN LAPORAN KEUANGAN-PSAP 01</vt:lpstr>
      <vt:lpstr>2. PENYAJIAN LAPORAN KEUANGAN-PSAP 01</vt:lpstr>
      <vt:lpstr>2. PENYAJIAN LAPORAN KEUANGAN-PSAP 01</vt:lpstr>
      <vt:lpstr>2. PENYAJIAN LAPORAN KEUANGAN-PSAP 01</vt:lpstr>
      <vt:lpstr>1. KERANGKA KONSEPTUAL  AKUNTANSI PEMERINTAH</vt:lpstr>
      <vt:lpstr>1. KERANGKA KONSEPTUAL  AKUNTANSI PEMERINTAH</vt:lpstr>
      <vt:lpstr>1. KERANGKA KONSEPTUAL  AKUNTANSI PEMERINTAH</vt:lpstr>
      <vt:lpstr>1. KERANGKA KONSEPTUAL  AKUNTANSI PEMERINTAH</vt:lpstr>
      <vt:lpstr>2. PENYAJIAN LAPORAN KEUANGAN-PSAP 01</vt:lpstr>
      <vt:lpstr>2. PENYAJIAN LAPORAN KEUANGAN-PSAP 01</vt:lpstr>
      <vt:lpstr>2. PENYAJIAN LAPORAN KEUANGAN-PSAP 01</vt:lpstr>
      <vt:lpstr>2. PENYAJIAN LAPORAN KEUANGAN-PSAP 01</vt:lpstr>
      <vt:lpstr>2. PENYAJIAN LAPORAN KEUANGAN-PSAP 01</vt:lpstr>
      <vt:lpstr>2. PENYAJIAN LAPORAN KEUANGAN-PSAP 01</vt:lpstr>
      <vt:lpstr>2. PENYAJIAN LAPORAN KEUANGAN-PSAP 01</vt:lpstr>
      <vt:lpstr>2. PSAP 02 - LAPORAN REALISASI ANGGARAN BERBASIS KAS</vt:lpstr>
      <vt:lpstr>2. LAPORAN REALISASI ANGGARAN BERBASIS KAS-PSAP 02</vt:lpstr>
      <vt:lpstr>2. LAPORAN REALISASI ANGGARAN BERBASIS KAS-PSAP 02</vt:lpstr>
      <vt:lpstr>2. LAPORAN REALISASI ANGGARAN BERBASIS KAS-PSAP 02</vt:lpstr>
      <vt:lpstr>2. LAPORAN REALISASI ANGGARAN BERBASIS KAS-PSAP 02</vt:lpstr>
      <vt:lpstr>2. LAPORAN REALISASI ANGGARAN BERBASIS KAS-PSAP 02</vt:lpstr>
      <vt:lpstr>2. LAPORAN REALISASI ANGGARAN BERBASIS KAS-PSAP 02</vt:lpstr>
      <vt:lpstr>Slide 35</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PERBANDINGAN LAPORAN KEUANGAN POKOK</dc:title>
  <dc:creator>gijanto</dc:creator>
  <cp:lastModifiedBy>USER</cp:lastModifiedBy>
  <cp:revision>72</cp:revision>
  <dcterms:created xsi:type="dcterms:W3CDTF">2008-10-27T05:32:10Z</dcterms:created>
  <dcterms:modified xsi:type="dcterms:W3CDTF">2010-12-13T16:43:18Z</dcterms:modified>
</cp:coreProperties>
</file>